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58" r:id="rId5"/>
    <p:sldId id="259" r:id="rId6"/>
    <p:sldId id="260" r:id="rId7"/>
    <p:sldId id="261" r:id="rId8"/>
    <p:sldId id="263" r:id="rId9"/>
    <p:sldId id="271" r:id="rId10"/>
    <p:sldId id="266" r:id="rId11"/>
    <p:sldId id="270" r:id="rId12"/>
    <p:sldId id="264" r:id="rId13"/>
    <p:sldId id="265" r:id="rId14"/>
    <p:sldId id="267" r:id="rId15"/>
    <p:sldId id="268" r:id="rId16"/>
    <p:sldId id="272" r:id="rId17"/>
    <p:sldId id="269" r:id="rId18"/>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22C16"/>
    <a:srgbClr val="0C788E"/>
    <a:srgbClr val="006666"/>
    <a:srgbClr val="0099CC"/>
    <a:srgbClr val="660066"/>
    <a:srgbClr val="660033"/>
    <a:srgbClr val="015153"/>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323" autoAdjust="0"/>
    <p:restoredTop sz="94652" autoAdjust="0"/>
  </p:normalViewPr>
  <p:slideViewPr>
    <p:cSldViewPr>
      <p:cViewPr varScale="1">
        <p:scale>
          <a:sx n="111" d="100"/>
          <a:sy n="111" d="100"/>
        </p:scale>
        <p:origin x="924"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dkeelen\Desktop\15-16%20Budget%20Prioritization%20Lists\Budget%20Requests%20Summary%2015-16%20working%20copy.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dkeelen\Desktop\15-16%20Budget%20Prioritization%20Lists\Budget%20Requests%20Summary%2015-16%20working%20copy.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dkeelen\Desktop\15-16%20Budget%20Prioritization%20Lists\Budget%20Requests%20Summary%2015-16%20working%20copy.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r>
              <a:rPr lang="en-US" dirty="0"/>
              <a:t>2015-2016 Non Staffing Budget Requests</a:t>
            </a:r>
          </a:p>
        </c:rich>
      </c:tx>
      <c:layout/>
      <c:overlay val="0"/>
      <c:spPr>
        <a:noFill/>
        <a:ln>
          <a:noFill/>
        </a:ln>
        <a:effectLst/>
      </c:spPr>
      <c:txPr>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en-US"/>
        </a:p>
      </c:txPr>
    </c:title>
    <c:autoTitleDeleted val="0"/>
    <c:plotArea>
      <c:layout/>
      <c:barChart>
        <c:barDir val="col"/>
        <c:grouping val="clustered"/>
        <c:varyColors val="0"/>
        <c:ser>
          <c:idx val="0"/>
          <c:order val="0"/>
          <c:tx>
            <c:strRef>
              <c:f>'Summary Graphs'!$B$4</c:f>
              <c:strCache>
                <c:ptCount val="1"/>
                <c:pt idx="0">
                  <c:v>Critical</c:v>
                </c:pt>
              </c:strCache>
            </c:strRef>
          </c:tx>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lt1">
                        <a:lumMod val="8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lt1">
                          <a:lumMod val="95000"/>
                          <a:alpha val="54000"/>
                        </a:schemeClr>
                      </a:solidFill>
                    </a:ln>
                    <a:effectLst/>
                  </c:spPr>
                </c15:leaderLines>
              </c:ext>
            </c:extLst>
          </c:dLbls>
          <c:cat>
            <c:strRef>
              <c:f>'Summary Graphs'!$A$5:$A$6</c:f>
              <c:strCache>
                <c:ptCount val="2"/>
                <c:pt idx="0">
                  <c:v>One Time</c:v>
                </c:pt>
                <c:pt idx="1">
                  <c:v>Ongoing</c:v>
                </c:pt>
              </c:strCache>
            </c:strRef>
          </c:cat>
          <c:val>
            <c:numRef>
              <c:f>'Summary Graphs'!$B$5:$B$6</c:f>
              <c:numCache>
                <c:formatCode>_("$"* #,##0_);_("$"* \(#,##0\);_("$"* "-"??_);_(@_)</c:formatCode>
                <c:ptCount val="2"/>
                <c:pt idx="0">
                  <c:v>2426800</c:v>
                </c:pt>
                <c:pt idx="1">
                  <c:v>2530545.2800000003</c:v>
                </c:pt>
              </c:numCache>
            </c:numRef>
          </c:val>
        </c:ser>
        <c:ser>
          <c:idx val="1"/>
          <c:order val="1"/>
          <c:tx>
            <c:strRef>
              <c:f>'Summary Graphs'!$C$4</c:f>
              <c:strCache>
                <c:ptCount val="1"/>
                <c:pt idx="0">
                  <c:v>Not Critical</c:v>
                </c:pt>
              </c:strCache>
            </c:strRef>
          </c:tx>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lt1">
                        <a:lumMod val="8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lt1">
                          <a:lumMod val="95000"/>
                          <a:alpha val="54000"/>
                        </a:schemeClr>
                      </a:solidFill>
                    </a:ln>
                    <a:effectLst/>
                  </c:spPr>
                </c15:leaderLines>
              </c:ext>
            </c:extLst>
          </c:dLbls>
          <c:cat>
            <c:strRef>
              <c:f>'Summary Graphs'!$A$5:$A$6</c:f>
              <c:strCache>
                <c:ptCount val="2"/>
                <c:pt idx="0">
                  <c:v>One Time</c:v>
                </c:pt>
                <c:pt idx="1">
                  <c:v>Ongoing</c:v>
                </c:pt>
              </c:strCache>
            </c:strRef>
          </c:cat>
          <c:val>
            <c:numRef>
              <c:f>'Summary Graphs'!$C$5:$C$6</c:f>
              <c:numCache>
                <c:formatCode>_("$"* #,##0_);_("$"* \(#,##0\);_("$"* "-"??_);_(@_)</c:formatCode>
                <c:ptCount val="2"/>
                <c:pt idx="0">
                  <c:v>4077920</c:v>
                </c:pt>
                <c:pt idx="1">
                  <c:v>250862.83999999985</c:v>
                </c:pt>
              </c:numCache>
            </c:numRef>
          </c:val>
        </c:ser>
        <c:dLbls>
          <c:showLegendKey val="0"/>
          <c:showVal val="0"/>
          <c:showCatName val="0"/>
          <c:showSerName val="0"/>
          <c:showPercent val="0"/>
          <c:showBubbleSize val="0"/>
        </c:dLbls>
        <c:gapWidth val="100"/>
        <c:overlap val="-24"/>
        <c:axId val="553275504"/>
        <c:axId val="553276288"/>
      </c:barChart>
      <c:catAx>
        <c:axId val="553275504"/>
        <c:scaling>
          <c:orientation val="minMax"/>
        </c:scaling>
        <c:delete val="0"/>
        <c:axPos val="b"/>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553276288"/>
        <c:crosses val="autoZero"/>
        <c:auto val="1"/>
        <c:lblAlgn val="ctr"/>
        <c:lblOffset val="100"/>
        <c:noMultiLvlLbl val="0"/>
      </c:catAx>
      <c:valAx>
        <c:axId val="553276288"/>
        <c:scaling>
          <c:orientation val="minMax"/>
        </c:scaling>
        <c:delete val="0"/>
        <c:axPos val="l"/>
        <c:majorGridlines>
          <c:spPr>
            <a:ln w="9525" cap="flat" cmpd="sng" algn="ctr">
              <a:solidFill>
                <a:schemeClr val="lt1">
                  <a:lumMod val="95000"/>
                  <a:alpha val="10000"/>
                </a:schemeClr>
              </a:solidFill>
              <a:round/>
            </a:ln>
            <a:effectLst/>
          </c:spPr>
        </c:majorGridlines>
        <c:numFmt formatCode="_(&quot;$&quot;* #,##0_);_(&quot;$&quot;* \(#,##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55327550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legend>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r>
              <a:rPr lang="en-US" dirty="0"/>
              <a:t>2015-2016 Funded Budget Requests Increases</a:t>
            </a:r>
          </a:p>
        </c:rich>
      </c:tx>
      <c:layout/>
      <c:overlay val="0"/>
      <c:spPr>
        <a:noFill/>
        <a:ln>
          <a:noFill/>
        </a:ln>
        <a:effectLst/>
      </c:spPr>
      <c:txPr>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en-US"/>
        </a:p>
      </c:txPr>
    </c:title>
    <c:autoTitleDeleted val="0"/>
    <c:plotArea>
      <c:layout/>
      <c:barChart>
        <c:barDir val="col"/>
        <c:grouping val="clustered"/>
        <c:varyColors val="0"/>
        <c:ser>
          <c:idx val="0"/>
          <c:order val="0"/>
          <c:tx>
            <c:strRef>
              <c:f>'Summary Graphs'!$A$13</c:f>
              <c:strCache>
                <c:ptCount val="1"/>
                <c:pt idx="0">
                  <c:v>One Time</c:v>
                </c:pt>
              </c:strCache>
            </c:strRef>
          </c:tx>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lt1">
                        <a:lumMod val="8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lt1">
                          <a:lumMod val="95000"/>
                          <a:alpha val="54000"/>
                        </a:schemeClr>
                      </a:solidFill>
                    </a:ln>
                    <a:effectLst/>
                  </c:spPr>
                </c15:leaderLines>
              </c:ext>
            </c:extLst>
          </c:dLbls>
          <c:cat>
            <c:strRef>
              <c:f>'Summary Graphs'!$B$12:$D$12</c:f>
              <c:strCache>
                <c:ptCount val="3"/>
                <c:pt idx="0">
                  <c:v>Funded</c:v>
                </c:pt>
                <c:pt idx="1">
                  <c:v>Other Sources Identified</c:v>
                </c:pt>
                <c:pt idx="2">
                  <c:v>Removed: No current program review</c:v>
                </c:pt>
              </c:strCache>
            </c:strRef>
          </c:cat>
          <c:val>
            <c:numRef>
              <c:f>'Summary Graphs'!$B$13:$D$13</c:f>
              <c:numCache>
                <c:formatCode>_("$"* #,##0_);_("$"* \(#,##0\);_("$"* "-"??_);_(@_)</c:formatCode>
                <c:ptCount val="3"/>
                <c:pt idx="0">
                  <c:v>545000</c:v>
                </c:pt>
                <c:pt idx="1">
                  <c:v>1496000</c:v>
                </c:pt>
                <c:pt idx="2">
                  <c:v>3000</c:v>
                </c:pt>
              </c:numCache>
            </c:numRef>
          </c:val>
        </c:ser>
        <c:ser>
          <c:idx val="1"/>
          <c:order val="1"/>
          <c:tx>
            <c:strRef>
              <c:f>'Summary Graphs'!$A$14</c:f>
              <c:strCache>
                <c:ptCount val="1"/>
                <c:pt idx="0">
                  <c:v>Ongoing *</c:v>
                </c:pt>
              </c:strCache>
            </c:strRef>
          </c:tx>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lt1">
                        <a:lumMod val="8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lt1">
                          <a:lumMod val="95000"/>
                          <a:alpha val="54000"/>
                        </a:schemeClr>
                      </a:solidFill>
                    </a:ln>
                    <a:effectLst/>
                  </c:spPr>
                </c15:leaderLines>
              </c:ext>
            </c:extLst>
          </c:dLbls>
          <c:cat>
            <c:strRef>
              <c:f>'Summary Graphs'!$B$12:$D$12</c:f>
              <c:strCache>
                <c:ptCount val="3"/>
                <c:pt idx="0">
                  <c:v>Funded</c:v>
                </c:pt>
                <c:pt idx="1">
                  <c:v>Other Sources Identified</c:v>
                </c:pt>
                <c:pt idx="2">
                  <c:v>Removed: No current program review</c:v>
                </c:pt>
              </c:strCache>
            </c:strRef>
          </c:cat>
          <c:val>
            <c:numRef>
              <c:f>'Summary Graphs'!$B$14:$D$14</c:f>
              <c:numCache>
                <c:formatCode>_("$"* #,##0_);_("$"* \(#,##0\);_("$"* "-"??_);_(@_)</c:formatCode>
                <c:ptCount val="3"/>
                <c:pt idx="0">
                  <c:v>663984</c:v>
                </c:pt>
                <c:pt idx="1">
                  <c:v>138454</c:v>
                </c:pt>
                <c:pt idx="2">
                  <c:v>44600</c:v>
                </c:pt>
              </c:numCache>
            </c:numRef>
          </c:val>
        </c:ser>
        <c:dLbls>
          <c:showLegendKey val="0"/>
          <c:showVal val="0"/>
          <c:showCatName val="0"/>
          <c:showSerName val="0"/>
          <c:showPercent val="0"/>
          <c:showBubbleSize val="0"/>
        </c:dLbls>
        <c:gapWidth val="100"/>
        <c:overlap val="-24"/>
        <c:axId val="553399040"/>
        <c:axId val="553399824"/>
      </c:barChart>
      <c:catAx>
        <c:axId val="553399040"/>
        <c:scaling>
          <c:orientation val="minMax"/>
        </c:scaling>
        <c:delete val="0"/>
        <c:axPos val="b"/>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553399824"/>
        <c:crosses val="autoZero"/>
        <c:auto val="1"/>
        <c:lblAlgn val="ctr"/>
        <c:lblOffset val="100"/>
        <c:noMultiLvlLbl val="0"/>
      </c:catAx>
      <c:valAx>
        <c:axId val="553399824"/>
        <c:scaling>
          <c:orientation val="minMax"/>
        </c:scaling>
        <c:delete val="0"/>
        <c:axPos val="l"/>
        <c:majorGridlines>
          <c:spPr>
            <a:ln w="9525" cap="flat" cmpd="sng" algn="ctr">
              <a:solidFill>
                <a:schemeClr val="lt1">
                  <a:lumMod val="95000"/>
                  <a:alpha val="10000"/>
                </a:schemeClr>
              </a:solidFill>
              <a:round/>
            </a:ln>
            <a:effectLst/>
          </c:spPr>
        </c:majorGridlines>
        <c:numFmt formatCode="_(&quot;$&quot;* #,##0_);_(&quot;$&quot;* \(#,##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553399040"/>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legend>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r>
              <a:rPr lang="en-US" dirty="0"/>
              <a:t>2015-2016 Unrestricted Staffing &amp; Non Staffing Budget Increases</a:t>
            </a:r>
          </a:p>
        </c:rich>
      </c:tx>
      <c:layout/>
      <c:overlay val="0"/>
      <c:spPr>
        <a:noFill/>
        <a:ln>
          <a:noFill/>
        </a:ln>
        <a:effectLst/>
      </c:spPr>
      <c:txPr>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en-US"/>
        </a:p>
      </c:txPr>
    </c:title>
    <c:autoTitleDeleted val="0"/>
    <c:plotArea>
      <c:layout/>
      <c:pieChart>
        <c:varyColors val="1"/>
        <c:ser>
          <c:idx val="0"/>
          <c:order val="0"/>
          <c:dPt>
            <c:idx val="0"/>
            <c:bubble3D val="0"/>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dPt>
          <c:dPt>
            <c:idx val="1"/>
            <c:bubble3D val="0"/>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lt1">
                        <a:lumMod val="85000"/>
                      </a:schemeClr>
                    </a:solidFill>
                    <a:latin typeface="+mn-lt"/>
                    <a:ea typeface="+mn-ea"/>
                    <a:cs typeface="+mn-cs"/>
                  </a:defRPr>
                </a:pPr>
                <a:endParaRPr lang="en-US"/>
              </a:p>
            </c:txPr>
            <c:showLegendKey val="0"/>
            <c:showVal val="1"/>
            <c:showCatName val="0"/>
            <c:showSerName val="0"/>
            <c:showPercent val="1"/>
            <c:showBubbleSize val="0"/>
            <c:showLeaderLines val="1"/>
            <c:leaderLines>
              <c:spPr>
                <a:ln w="9525">
                  <a:solidFill>
                    <a:schemeClr val="lt1">
                      <a:lumMod val="95000"/>
                      <a:alpha val="54000"/>
                    </a:schemeClr>
                  </a:solidFill>
                </a:ln>
                <a:effectLst/>
              </c:spPr>
            </c:leaderLines>
            <c:extLst>
              <c:ext xmlns:c15="http://schemas.microsoft.com/office/drawing/2012/chart" uri="{CE6537A1-D6FC-4f65-9D91-7224C49458BB}">
                <c15:layout/>
              </c:ext>
            </c:extLst>
          </c:dLbls>
          <c:cat>
            <c:strRef>
              <c:f>'Summary Graphs'!$A$43:$A$44</c:f>
              <c:strCache>
                <c:ptCount val="2"/>
                <c:pt idx="0">
                  <c:v>Staffing</c:v>
                </c:pt>
                <c:pt idx="1">
                  <c:v>Non Staffing</c:v>
                </c:pt>
              </c:strCache>
            </c:strRef>
          </c:cat>
          <c:val>
            <c:numRef>
              <c:f>'Summary Graphs'!$B$43:$B$44</c:f>
              <c:numCache>
                <c:formatCode>_("$"* #,##0_);_("$"* \(#,##0\);_("$"* "-"??_);_(@_)</c:formatCode>
                <c:ptCount val="2"/>
                <c:pt idx="0">
                  <c:v>4368791</c:v>
                </c:pt>
                <c:pt idx="1">
                  <c:v>1208984</c:v>
                </c:pt>
              </c:numCache>
            </c:numRef>
          </c:val>
        </c:ser>
        <c:dLbls>
          <c:showLegendKey val="0"/>
          <c:showVal val="0"/>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legend>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9">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lt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lt1"/>
    </cs:fontRef>
    <cs:spPr>
      <a:ln w="9525">
        <a:solidFill>
          <a:schemeClr val="lt1">
            <a:lumMod val="95000"/>
            <a:alpha val="54000"/>
          </a:schemeClr>
        </a:solidFill>
        <a:prstDash val="dash"/>
      </a:ln>
    </cs:spPr>
  </cs:dropLine>
  <cs:errorBar>
    <cs:lnRef idx="0"/>
    <cs:fillRef idx="0"/>
    <cs:effectRef idx="0"/>
    <cs:fontRef idx="minor">
      <a:schemeClr val="lt1"/>
    </cs:fontRef>
    <cs:spPr>
      <a:ln w="9525" cap="flat" cmpd="sng" algn="ctr">
        <a:solidFill>
          <a:schemeClr val="lt1">
            <a:lumMod val="95000"/>
          </a:schemeClr>
        </a:solidFill>
        <a:round/>
      </a:ln>
    </cs:spPr>
  </cs:errorBar>
  <cs:floor>
    <cs:lnRef idx="0"/>
    <cs:fillRef idx="0"/>
    <cs:effectRef idx="0"/>
    <cs:fontRef idx="minor">
      <a:schemeClr val="lt1"/>
    </cs:fontRef>
  </cs:floor>
  <cs:gridlineMajor>
    <cs:lnRef idx="0"/>
    <cs:fillRef idx="0"/>
    <cs:effectRef idx="0"/>
    <cs:fontRef idx="minor">
      <a:schemeClr val="lt1"/>
    </cs:fontRef>
    <cs:spPr>
      <a:ln w="9525" cap="flat" cmpd="sng" algn="ctr">
        <a:solidFill>
          <a:schemeClr val="lt1">
            <a:lumMod val="95000"/>
            <a:alpha val="10000"/>
          </a:schemeClr>
        </a:solidFill>
        <a:round/>
      </a:ln>
    </cs:spPr>
  </cs:gridlineMajor>
  <cs:gridlineMinor>
    <cs:lnRef idx="0"/>
    <cs:fillRef idx="0"/>
    <cs:effectRef idx="0"/>
    <cs:fontRef idx="minor">
      <a:schemeClr val="lt1"/>
    </cs:fontRef>
    <cs:spPr>
      <a:ln>
        <a:solidFill>
          <a:schemeClr val="lt1">
            <a:lumMod val="95000"/>
            <a:alpha val="5000"/>
          </a:schemeClr>
        </a:solidFill>
      </a:ln>
    </cs:spPr>
  </cs:gridlineMinor>
  <cs:hiLoLine>
    <cs:lnRef idx="0"/>
    <cs:fillRef idx="0"/>
    <cs:effectRef idx="0"/>
    <cs:fontRef idx="minor">
      <a:schemeClr val="lt1"/>
    </cs:fontRef>
    <cs:spPr>
      <a:ln w="9525">
        <a:solidFill>
          <a:schemeClr val="lt1">
            <a:lumMod val="95000"/>
            <a:alpha val="54000"/>
          </a:schemeClr>
        </a:solidFill>
        <a:prstDash val="dash"/>
      </a:ln>
    </cs:spPr>
  </cs:hiLoLine>
  <cs:leaderLine>
    <cs:lnRef idx="0"/>
    <cs:fillRef idx="0"/>
    <cs:effectRef idx="0"/>
    <cs:fontRef idx="minor">
      <a:schemeClr val="lt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lt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900" kern="1200"/>
  </cs:valueAxis>
  <cs:wall>
    <cs:lnRef idx="0"/>
    <cs:fillRef idx="0"/>
    <cs:effectRef idx="0"/>
    <cs:fontRef idx="minor">
      <a:schemeClr val="lt1"/>
    </cs:fontRef>
  </cs:wall>
</cs:chartStyle>
</file>

<file path=ppt/charts/style2.xml><?xml version="1.0" encoding="utf-8"?>
<cs:chartStyle xmlns:cs="http://schemas.microsoft.com/office/drawing/2012/chartStyle" xmlns:a="http://schemas.openxmlformats.org/drawingml/2006/main" id="209">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lt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lt1"/>
    </cs:fontRef>
    <cs:spPr>
      <a:ln w="9525">
        <a:solidFill>
          <a:schemeClr val="lt1">
            <a:lumMod val="95000"/>
            <a:alpha val="54000"/>
          </a:schemeClr>
        </a:solidFill>
        <a:prstDash val="dash"/>
      </a:ln>
    </cs:spPr>
  </cs:dropLine>
  <cs:errorBar>
    <cs:lnRef idx="0"/>
    <cs:fillRef idx="0"/>
    <cs:effectRef idx="0"/>
    <cs:fontRef idx="minor">
      <a:schemeClr val="lt1"/>
    </cs:fontRef>
    <cs:spPr>
      <a:ln w="9525" cap="flat" cmpd="sng" algn="ctr">
        <a:solidFill>
          <a:schemeClr val="lt1">
            <a:lumMod val="95000"/>
          </a:schemeClr>
        </a:solidFill>
        <a:round/>
      </a:ln>
    </cs:spPr>
  </cs:errorBar>
  <cs:floor>
    <cs:lnRef idx="0"/>
    <cs:fillRef idx="0"/>
    <cs:effectRef idx="0"/>
    <cs:fontRef idx="minor">
      <a:schemeClr val="lt1"/>
    </cs:fontRef>
  </cs:floor>
  <cs:gridlineMajor>
    <cs:lnRef idx="0"/>
    <cs:fillRef idx="0"/>
    <cs:effectRef idx="0"/>
    <cs:fontRef idx="minor">
      <a:schemeClr val="lt1"/>
    </cs:fontRef>
    <cs:spPr>
      <a:ln w="9525" cap="flat" cmpd="sng" algn="ctr">
        <a:solidFill>
          <a:schemeClr val="lt1">
            <a:lumMod val="95000"/>
            <a:alpha val="10000"/>
          </a:schemeClr>
        </a:solidFill>
        <a:round/>
      </a:ln>
    </cs:spPr>
  </cs:gridlineMajor>
  <cs:gridlineMinor>
    <cs:lnRef idx="0"/>
    <cs:fillRef idx="0"/>
    <cs:effectRef idx="0"/>
    <cs:fontRef idx="minor">
      <a:schemeClr val="lt1"/>
    </cs:fontRef>
    <cs:spPr>
      <a:ln>
        <a:solidFill>
          <a:schemeClr val="lt1">
            <a:lumMod val="95000"/>
            <a:alpha val="5000"/>
          </a:schemeClr>
        </a:solidFill>
      </a:ln>
    </cs:spPr>
  </cs:gridlineMinor>
  <cs:hiLoLine>
    <cs:lnRef idx="0"/>
    <cs:fillRef idx="0"/>
    <cs:effectRef idx="0"/>
    <cs:fontRef idx="minor">
      <a:schemeClr val="lt1"/>
    </cs:fontRef>
    <cs:spPr>
      <a:ln w="9525">
        <a:solidFill>
          <a:schemeClr val="lt1">
            <a:lumMod val="95000"/>
            <a:alpha val="54000"/>
          </a:schemeClr>
        </a:solidFill>
        <a:prstDash val="dash"/>
      </a:ln>
    </cs:spPr>
  </cs:hiLoLine>
  <cs:leaderLine>
    <cs:lnRef idx="0"/>
    <cs:fillRef idx="0"/>
    <cs:effectRef idx="0"/>
    <cs:fontRef idx="minor">
      <a:schemeClr val="lt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lt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900" kern="1200"/>
  </cs:valueAxis>
  <cs:wall>
    <cs:lnRef idx="0"/>
    <cs:fillRef idx="0"/>
    <cs:effectRef idx="0"/>
    <cs:fontRef idx="minor">
      <a:schemeClr val="lt1"/>
    </cs:fontRef>
  </cs:wall>
</cs:chartStyle>
</file>

<file path=ppt/charts/style3.xml><?xml version="1.0" encoding="utf-8"?>
<cs:chartStyle xmlns:cs="http://schemas.microsoft.com/office/drawing/2012/chartStyle" xmlns:a="http://schemas.openxmlformats.org/drawingml/2006/main" id="257">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900" kern="1200"/>
  </cs:valueAxis>
  <cs:wall>
    <cs:lnRef idx="0"/>
    <cs:fillRef idx="0"/>
    <cs:effectRef idx="0"/>
    <cs:fontRef idx="minor">
      <a:schemeClr val="tx1"/>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s-ES" altLang="en-US" dirty="0"/>
          </a:p>
        </p:txBody>
      </p:sp>
      <p:sp>
        <p:nvSpPr>
          <p:cNvPr id="5" name="Footer Placeholder 4"/>
          <p:cNvSpPr>
            <a:spLocks noGrp="1"/>
          </p:cNvSpPr>
          <p:nvPr>
            <p:ph type="ftr" sz="quarter" idx="11"/>
          </p:nvPr>
        </p:nvSpPr>
        <p:spPr/>
        <p:txBody>
          <a:bodyPr/>
          <a:lstStyle>
            <a:lvl1pPr>
              <a:defRPr/>
            </a:lvl1pPr>
          </a:lstStyle>
          <a:p>
            <a:endParaRPr lang="es-ES" altLang="en-US" dirty="0"/>
          </a:p>
        </p:txBody>
      </p:sp>
      <p:sp>
        <p:nvSpPr>
          <p:cNvPr id="6" name="Slide Number Placeholder 5"/>
          <p:cNvSpPr>
            <a:spLocks noGrp="1"/>
          </p:cNvSpPr>
          <p:nvPr>
            <p:ph type="sldNum" sz="quarter" idx="12"/>
          </p:nvPr>
        </p:nvSpPr>
        <p:spPr/>
        <p:txBody>
          <a:bodyPr/>
          <a:lstStyle>
            <a:lvl1pPr>
              <a:defRPr/>
            </a:lvl1pPr>
          </a:lstStyle>
          <a:p>
            <a:fld id="{78DF98E9-58D3-49CA-9CF6-D5F929F1DB78}" type="slidenum">
              <a:rPr lang="es-ES" altLang="en-US"/>
              <a:pPr/>
              <a:t>‹#›</a:t>
            </a:fld>
            <a:endParaRPr lang="es-ES" altLang="en-US" dirty="0"/>
          </a:p>
        </p:txBody>
      </p:sp>
    </p:spTree>
    <p:extLst>
      <p:ext uri="{BB962C8B-B14F-4D97-AF65-F5344CB8AC3E}">
        <p14:creationId xmlns:p14="http://schemas.microsoft.com/office/powerpoint/2010/main" val="16639017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s-ES" altLang="en-US" dirty="0"/>
          </a:p>
        </p:txBody>
      </p:sp>
      <p:sp>
        <p:nvSpPr>
          <p:cNvPr id="5" name="Footer Placeholder 4"/>
          <p:cNvSpPr>
            <a:spLocks noGrp="1"/>
          </p:cNvSpPr>
          <p:nvPr>
            <p:ph type="ftr" sz="quarter" idx="11"/>
          </p:nvPr>
        </p:nvSpPr>
        <p:spPr/>
        <p:txBody>
          <a:bodyPr/>
          <a:lstStyle>
            <a:lvl1pPr>
              <a:defRPr/>
            </a:lvl1pPr>
          </a:lstStyle>
          <a:p>
            <a:endParaRPr lang="es-ES" altLang="en-US" dirty="0"/>
          </a:p>
        </p:txBody>
      </p:sp>
      <p:sp>
        <p:nvSpPr>
          <p:cNvPr id="6" name="Slide Number Placeholder 5"/>
          <p:cNvSpPr>
            <a:spLocks noGrp="1"/>
          </p:cNvSpPr>
          <p:nvPr>
            <p:ph type="sldNum" sz="quarter" idx="12"/>
          </p:nvPr>
        </p:nvSpPr>
        <p:spPr/>
        <p:txBody>
          <a:bodyPr/>
          <a:lstStyle>
            <a:lvl1pPr>
              <a:defRPr/>
            </a:lvl1pPr>
          </a:lstStyle>
          <a:p>
            <a:fld id="{3DE93C0B-8BAF-4653-9D14-35EFEE5221E4}" type="slidenum">
              <a:rPr lang="es-ES" altLang="en-US"/>
              <a:pPr/>
              <a:t>‹#›</a:t>
            </a:fld>
            <a:endParaRPr lang="es-ES" altLang="en-US" dirty="0"/>
          </a:p>
        </p:txBody>
      </p:sp>
    </p:spTree>
    <p:extLst>
      <p:ext uri="{BB962C8B-B14F-4D97-AF65-F5344CB8AC3E}">
        <p14:creationId xmlns:p14="http://schemas.microsoft.com/office/powerpoint/2010/main" val="759539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s-ES" altLang="en-US" dirty="0"/>
          </a:p>
        </p:txBody>
      </p:sp>
      <p:sp>
        <p:nvSpPr>
          <p:cNvPr id="5" name="Footer Placeholder 4"/>
          <p:cNvSpPr>
            <a:spLocks noGrp="1"/>
          </p:cNvSpPr>
          <p:nvPr>
            <p:ph type="ftr" sz="quarter" idx="11"/>
          </p:nvPr>
        </p:nvSpPr>
        <p:spPr/>
        <p:txBody>
          <a:bodyPr/>
          <a:lstStyle>
            <a:lvl1pPr>
              <a:defRPr/>
            </a:lvl1pPr>
          </a:lstStyle>
          <a:p>
            <a:endParaRPr lang="es-ES" altLang="en-US" dirty="0"/>
          </a:p>
        </p:txBody>
      </p:sp>
      <p:sp>
        <p:nvSpPr>
          <p:cNvPr id="6" name="Slide Number Placeholder 5"/>
          <p:cNvSpPr>
            <a:spLocks noGrp="1"/>
          </p:cNvSpPr>
          <p:nvPr>
            <p:ph type="sldNum" sz="quarter" idx="12"/>
          </p:nvPr>
        </p:nvSpPr>
        <p:spPr/>
        <p:txBody>
          <a:bodyPr/>
          <a:lstStyle>
            <a:lvl1pPr>
              <a:defRPr/>
            </a:lvl1pPr>
          </a:lstStyle>
          <a:p>
            <a:fld id="{EED1218D-A8BE-432D-BE7E-740931568E27}" type="slidenum">
              <a:rPr lang="es-ES" altLang="en-US"/>
              <a:pPr/>
              <a:t>‹#›</a:t>
            </a:fld>
            <a:endParaRPr lang="es-ES" altLang="en-US" dirty="0"/>
          </a:p>
        </p:txBody>
      </p:sp>
    </p:spTree>
    <p:extLst>
      <p:ext uri="{BB962C8B-B14F-4D97-AF65-F5344CB8AC3E}">
        <p14:creationId xmlns:p14="http://schemas.microsoft.com/office/powerpoint/2010/main" val="28261699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s-ES" altLang="en-US" dirty="0"/>
          </a:p>
        </p:txBody>
      </p:sp>
      <p:sp>
        <p:nvSpPr>
          <p:cNvPr id="5" name="Footer Placeholder 4"/>
          <p:cNvSpPr>
            <a:spLocks noGrp="1"/>
          </p:cNvSpPr>
          <p:nvPr>
            <p:ph type="ftr" sz="quarter" idx="11"/>
          </p:nvPr>
        </p:nvSpPr>
        <p:spPr/>
        <p:txBody>
          <a:bodyPr/>
          <a:lstStyle>
            <a:lvl1pPr>
              <a:defRPr/>
            </a:lvl1pPr>
          </a:lstStyle>
          <a:p>
            <a:endParaRPr lang="es-ES" altLang="en-US" dirty="0"/>
          </a:p>
        </p:txBody>
      </p:sp>
      <p:sp>
        <p:nvSpPr>
          <p:cNvPr id="6" name="Slide Number Placeholder 5"/>
          <p:cNvSpPr>
            <a:spLocks noGrp="1"/>
          </p:cNvSpPr>
          <p:nvPr>
            <p:ph type="sldNum" sz="quarter" idx="12"/>
          </p:nvPr>
        </p:nvSpPr>
        <p:spPr/>
        <p:txBody>
          <a:bodyPr/>
          <a:lstStyle>
            <a:lvl1pPr>
              <a:defRPr/>
            </a:lvl1pPr>
          </a:lstStyle>
          <a:p>
            <a:fld id="{93BEB520-2EB8-44D1-A075-C06EE9A3B157}" type="slidenum">
              <a:rPr lang="es-ES" altLang="en-US"/>
              <a:pPr/>
              <a:t>‹#›</a:t>
            </a:fld>
            <a:endParaRPr lang="es-ES" altLang="en-US" dirty="0"/>
          </a:p>
        </p:txBody>
      </p:sp>
    </p:spTree>
    <p:extLst>
      <p:ext uri="{BB962C8B-B14F-4D97-AF65-F5344CB8AC3E}">
        <p14:creationId xmlns:p14="http://schemas.microsoft.com/office/powerpoint/2010/main" val="2197503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s-ES" altLang="en-US" dirty="0"/>
          </a:p>
        </p:txBody>
      </p:sp>
      <p:sp>
        <p:nvSpPr>
          <p:cNvPr id="5" name="Footer Placeholder 4"/>
          <p:cNvSpPr>
            <a:spLocks noGrp="1"/>
          </p:cNvSpPr>
          <p:nvPr>
            <p:ph type="ftr" sz="quarter" idx="11"/>
          </p:nvPr>
        </p:nvSpPr>
        <p:spPr/>
        <p:txBody>
          <a:bodyPr/>
          <a:lstStyle>
            <a:lvl1pPr>
              <a:defRPr/>
            </a:lvl1pPr>
          </a:lstStyle>
          <a:p>
            <a:endParaRPr lang="es-ES" altLang="en-US" dirty="0"/>
          </a:p>
        </p:txBody>
      </p:sp>
      <p:sp>
        <p:nvSpPr>
          <p:cNvPr id="6" name="Slide Number Placeholder 5"/>
          <p:cNvSpPr>
            <a:spLocks noGrp="1"/>
          </p:cNvSpPr>
          <p:nvPr>
            <p:ph type="sldNum" sz="quarter" idx="12"/>
          </p:nvPr>
        </p:nvSpPr>
        <p:spPr/>
        <p:txBody>
          <a:bodyPr/>
          <a:lstStyle>
            <a:lvl1pPr>
              <a:defRPr/>
            </a:lvl1pPr>
          </a:lstStyle>
          <a:p>
            <a:fld id="{D6954663-31DE-41A8-8A3B-A1C3F259707C}" type="slidenum">
              <a:rPr lang="es-ES" altLang="en-US"/>
              <a:pPr/>
              <a:t>‹#›</a:t>
            </a:fld>
            <a:endParaRPr lang="es-ES" altLang="en-US" dirty="0"/>
          </a:p>
        </p:txBody>
      </p:sp>
    </p:spTree>
    <p:extLst>
      <p:ext uri="{BB962C8B-B14F-4D97-AF65-F5344CB8AC3E}">
        <p14:creationId xmlns:p14="http://schemas.microsoft.com/office/powerpoint/2010/main" val="10604936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s-ES" altLang="en-US" dirty="0"/>
          </a:p>
        </p:txBody>
      </p:sp>
      <p:sp>
        <p:nvSpPr>
          <p:cNvPr id="6" name="Footer Placeholder 5"/>
          <p:cNvSpPr>
            <a:spLocks noGrp="1"/>
          </p:cNvSpPr>
          <p:nvPr>
            <p:ph type="ftr" sz="quarter" idx="11"/>
          </p:nvPr>
        </p:nvSpPr>
        <p:spPr/>
        <p:txBody>
          <a:bodyPr/>
          <a:lstStyle>
            <a:lvl1pPr>
              <a:defRPr/>
            </a:lvl1pPr>
          </a:lstStyle>
          <a:p>
            <a:endParaRPr lang="es-ES" altLang="en-US" dirty="0"/>
          </a:p>
        </p:txBody>
      </p:sp>
      <p:sp>
        <p:nvSpPr>
          <p:cNvPr id="7" name="Slide Number Placeholder 6"/>
          <p:cNvSpPr>
            <a:spLocks noGrp="1"/>
          </p:cNvSpPr>
          <p:nvPr>
            <p:ph type="sldNum" sz="quarter" idx="12"/>
          </p:nvPr>
        </p:nvSpPr>
        <p:spPr/>
        <p:txBody>
          <a:bodyPr/>
          <a:lstStyle>
            <a:lvl1pPr>
              <a:defRPr/>
            </a:lvl1pPr>
          </a:lstStyle>
          <a:p>
            <a:fld id="{A9EA97D7-50E5-4CAF-9BF4-A061078571FE}" type="slidenum">
              <a:rPr lang="es-ES" altLang="en-US"/>
              <a:pPr/>
              <a:t>‹#›</a:t>
            </a:fld>
            <a:endParaRPr lang="es-ES" altLang="en-US" dirty="0"/>
          </a:p>
        </p:txBody>
      </p:sp>
    </p:spTree>
    <p:extLst>
      <p:ext uri="{BB962C8B-B14F-4D97-AF65-F5344CB8AC3E}">
        <p14:creationId xmlns:p14="http://schemas.microsoft.com/office/powerpoint/2010/main" val="3085270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s-ES" altLang="en-US" dirty="0"/>
          </a:p>
        </p:txBody>
      </p:sp>
      <p:sp>
        <p:nvSpPr>
          <p:cNvPr id="8" name="Footer Placeholder 7"/>
          <p:cNvSpPr>
            <a:spLocks noGrp="1"/>
          </p:cNvSpPr>
          <p:nvPr>
            <p:ph type="ftr" sz="quarter" idx="11"/>
          </p:nvPr>
        </p:nvSpPr>
        <p:spPr/>
        <p:txBody>
          <a:bodyPr/>
          <a:lstStyle>
            <a:lvl1pPr>
              <a:defRPr/>
            </a:lvl1pPr>
          </a:lstStyle>
          <a:p>
            <a:endParaRPr lang="es-ES" altLang="en-US" dirty="0"/>
          </a:p>
        </p:txBody>
      </p:sp>
      <p:sp>
        <p:nvSpPr>
          <p:cNvPr id="9" name="Slide Number Placeholder 8"/>
          <p:cNvSpPr>
            <a:spLocks noGrp="1"/>
          </p:cNvSpPr>
          <p:nvPr>
            <p:ph type="sldNum" sz="quarter" idx="12"/>
          </p:nvPr>
        </p:nvSpPr>
        <p:spPr/>
        <p:txBody>
          <a:bodyPr/>
          <a:lstStyle>
            <a:lvl1pPr>
              <a:defRPr/>
            </a:lvl1pPr>
          </a:lstStyle>
          <a:p>
            <a:fld id="{154195ED-45AB-4AEF-8FF6-FE97457BB5BA}" type="slidenum">
              <a:rPr lang="es-ES" altLang="en-US"/>
              <a:pPr/>
              <a:t>‹#›</a:t>
            </a:fld>
            <a:endParaRPr lang="es-ES" altLang="en-US" dirty="0"/>
          </a:p>
        </p:txBody>
      </p:sp>
    </p:spTree>
    <p:extLst>
      <p:ext uri="{BB962C8B-B14F-4D97-AF65-F5344CB8AC3E}">
        <p14:creationId xmlns:p14="http://schemas.microsoft.com/office/powerpoint/2010/main" val="40711915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s-ES" altLang="en-US" dirty="0"/>
          </a:p>
        </p:txBody>
      </p:sp>
      <p:sp>
        <p:nvSpPr>
          <p:cNvPr id="4" name="Footer Placeholder 3"/>
          <p:cNvSpPr>
            <a:spLocks noGrp="1"/>
          </p:cNvSpPr>
          <p:nvPr>
            <p:ph type="ftr" sz="quarter" idx="11"/>
          </p:nvPr>
        </p:nvSpPr>
        <p:spPr/>
        <p:txBody>
          <a:bodyPr/>
          <a:lstStyle>
            <a:lvl1pPr>
              <a:defRPr/>
            </a:lvl1pPr>
          </a:lstStyle>
          <a:p>
            <a:endParaRPr lang="es-ES" altLang="en-US" dirty="0"/>
          </a:p>
        </p:txBody>
      </p:sp>
      <p:sp>
        <p:nvSpPr>
          <p:cNvPr id="5" name="Slide Number Placeholder 4"/>
          <p:cNvSpPr>
            <a:spLocks noGrp="1"/>
          </p:cNvSpPr>
          <p:nvPr>
            <p:ph type="sldNum" sz="quarter" idx="12"/>
          </p:nvPr>
        </p:nvSpPr>
        <p:spPr/>
        <p:txBody>
          <a:bodyPr/>
          <a:lstStyle>
            <a:lvl1pPr>
              <a:defRPr/>
            </a:lvl1pPr>
          </a:lstStyle>
          <a:p>
            <a:fld id="{A529ACE4-AAA3-44C3-BD2E-D7664FBB9D6F}" type="slidenum">
              <a:rPr lang="es-ES" altLang="en-US"/>
              <a:pPr/>
              <a:t>‹#›</a:t>
            </a:fld>
            <a:endParaRPr lang="es-ES" altLang="en-US" dirty="0"/>
          </a:p>
        </p:txBody>
      </p:sp>
    </p:spTree>
    <p:extLst>
      <p:ext uri="{BB962C8B-B14F-4D97-AF65-F5344CB8AC3E}">
        <p14:creationId xmlns:p14="http://schemas.microsoft.com/office/powerpoint/2010/main" val="997121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s-ES" altLang="en-US" dirty="0"/>
          </a:p>
        </p:txBody>
      </p:sp>
      <p:sp>
        <p:nvSpPr>
          <p:cNvPr id="3" name="Footer Placeholder 2"/>
          <p:cNvSpPr>
            <a:spLocks noGrp="1"/>
          </p:cNvSpPr>
          <p:nvPr>
            <p:ph type="ftr" sz="quarter" idx="11"/>
          </p:nvPr>
        </p:nvSpPr>
        <p:spPr/>
        <p:txBody>
          <a:bodyPr/>
          <a:lstStyle>
            <a:lvl1pPr>
              <a:defRPr/>
            </a:lvl1pPr>
          </a:lstStyle>
          <a:p>
            <a:endParaRPr lang="es-ES" altLang="en-US" dirty="0"/>
          </a:p>
        </p:txBody>
      </p:sp>
      <p:sp>
        <p:nvSpPr>
          <p:cNvPr id="4" name="Slide Number Placeholder 3"/>
          <p:cNvSpPr>
            <a:spLocks noGrp="1"/>
          </p:cNvSpPr>
          <p:nvPr>
            <p:ph type="sldNum" sz="quarter" idx="12"/>
          </p:nvPr>
        </p:nvSpPr>
        <p:spPr/>
        <p:txBody>
          <a:bodyPr/>
          <a:lstStyle>
            <a:lvl1pPr>
              <a:defRPr/>
            </a:lvl1pPr>
          </a:lstStyle>
          <a:p>
            <a:fld id="{1EC30804-C56A-4A46-9116-59F6125F400F}" type="slidenum">
              <a:rPr lang="es-ES" altLang="en-US"/>
              <a:pPr/>
              <a:t>‹#›</a:t>
            </a:fld>
            <a:endParaRPr lang="es-ES" altLang="en-US" dirty="0"/>
          </a:p>
        </p:txBody>
      </p:sp>
    </p:spTree>
    <p:extLst>
      <p:ext uri="{BB962C8B-B14F-4D97-AF65-F5344CB8AC3E}">
        <p14:creationId xmlns:p14="http://schemas.microsoft.com/office/powerpoint/2010/main" val="594476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s-ES" altLang="en-US" dirty="0"/>
          </a:p>
        </p:txBody>
      </p:sp>
      <p:sp>
        <p:nvSpPr>
          <p:cNvPr id="6" name="Footer Placeholder 5"/>
          <p:cNvSpPr>
            <a:spLocks noGrp="1"/>
          </p:cNvSpPr>
          <p:nvPr>
            <p:ph type="ftr" sz="quarter" idx="11"/>
          </p:nvPr>
        </p:nvSpPr>
        <p:spPr/>
        <p:txBody>
          <a:bodyPr/>
          <a:lstStyle>
            <a:lvl1pPr>
              <a:defRPr/>
            </a:lvl1pPr>
          </a:lstStyle>
          <a:p>
            <a:endParaRPr lang="es-ES" altLang="en-US" dirty="0"/>
          </a:p>
        </p:txBody>
      </p:sp>
      <p:sp>
        <p:nvSpPr>
          <p:cNvPr id="7" name="Slide Number Placeholder 6"/>
          <p:cNvSpPr>
            <a:spLocks noGrp="1"/>
          </p:cNvSpPr>
          <p:nvPr>
            <p:ph type="sldNum" sz="quarter" idx="12"/>
          </p:nvPr>
        </p:nvSpPr>
        <p:spPr/>
        <p:txBody>
          <a:bodyPr/>
          <a:lstStyle>
            <a:lvl1pPr>
              <a:defRPr/>
            </a:lvl1pPr>
          </a:lstStyle>
          <a:p>
            <a:fld id="{1FC48626-4D95-4812-ACAD-32AE49E786BA}" type="slidenum">
              <a:rPr lang="es-ES" altLang="en-US"/>
              <a:pPr/>
              <a:t>‹#›</a:t>
            </a:fld>
            <a:endParaRPr lang="es-ES" altLang="en-US" dirty="0"/>
          </a:p>
        </p:txBody>
      </p:sp>
    </p:spTree>
    <p:extLst>
      <p:ext uri="{BB962C8B-B14F-4D97-AF65-F5344CB8AC3E}">
        <p14:creationId xmlns:p14="http://schemas.microsoft.com/office/powerpoint/2010/main" val="2766980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s-ES" altLang="en-US" dirty="0"/>
          </a:p>
        </p:txBody>
      </p:sp>
      <p:sp>
        <p:nvSpPr>
          <p:cNvPr id="6" name="Footer Placeholder 5"/>
          <p:cNvSpPr>
            <a:spLocks noGrp="1"/>
          </p:cNvSpPr>
          <p:nvPr>
            <p:ph type="ftr" sz="quarter" idx="11"/>
          </p:nvPr>
        </p:nvSpPr>
        <p:spPr/>
        <p:txBody>
          <a:bodyPr/>
          <a:lstStyle>
            <a:lvl1pPr>
              <a:defRPr/>
            </a:lvl1pPr>
          </a:lstStyle>
          <a:p>
            <a:endParaRPr lang="es-ES" altLang="en-US" dirty="0"/>
          </a:p>
        </p:txBody>
      </p:sp>
      <p:sp>
        <p:nvSpPr>
          <p:cNvPr id="7" name="Slide Number Placeholder 6"/>
          <p:cNvSpPr>
            <a:spLocks noGrp="1"/>
          </p:cNvSpPr>
          <p:nvPr>
            <p:ph type="sldNum" sz="quarter" idx="12"/>
          </p:nvPr>
        </p:nvSpPr>
        <p:spPr/>
        <p:txBody>
          <a:bodyPr/>
          <a:lstStyle>
            <a:lvl1pPr>
              <a:defRPr/>
            </a:lvl1pPr>
          </a:lstStyle>
          <a:p>
            <a:fld id="{507BC336-E04F-4F5C-BB2F-188AD4C037FD}" type="slidenum">
              <a:rPr lang="es-ES" altLang="en-US"/>
              <a:pPr/>
              <a:t>‹#›</a:t>
            </a:fld>
            <a:endParaRPr lang="es-ES" altLang="en-US" dirty="0"/>
          </a:p>
        </p:txBody>
      </p:sp>
    </p:spTree>
    <p:extLst>
      <p:ext uri="{BB962C8B-B14F-4D97-AF65-F5344CB8AC3E}">
        <p14:creationId xmlns:p14="http://schemas.microsoft.com/office/powerpoint/2010/main" val="2677864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altLang="en-US"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altLang="en-US" smtClean="0"/>
              <a:t>Haga clic para modificar el estilo de texto del patrón</a:t>
            </a:r>
          </a:p>
          <a:p>
            <a:pPr lvl="1"/>
            <a:r>
              <a:rPr lang="es-ES" altLang="en-US" smtClean="0"/>
              <a:t>Segundo nivel</a:t>
            </a:r>
          </a:p>
          <a:p>
            <a:pPr lvl="2"/>
            <a:r>
              <a:rPr lang="es-ES" altLang="en-US" smtClean="0"/>
              <a:t>Tercer nivel</a:t>
            </a:r>
          </a:p>
          <a:p>
            <a:pPr lvl="3"/>
            <a:r>
              <a:rPr lang="es-ES" altLang="en-US" smtClean="0"/>
              <a:t>Cuarto nivel</a:t>
            </a:r>
          </a:p>
          <a:p>
            <a:pPr lvl="4"/>
            <a:r>
              <a:rPr lang="es-ES" altLang="en-US"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s-ES" alt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s-ES" altLang="en-US"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40F7F6F9-A743-44C6-94F3-C251D258C7D1}" type="slidenum">
              <a:rPr lang="es-ES" altLang="en-US"/>
              <a:pPr/>
              <a:t>‹#›</a:t>
            </a:fld>
            <a:endParaRPr lang="es-ES"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198" name="Rectangle 150"/>
          <p:cNvSpPr>
            <a:spLocks noGrp="1" noChangeArrowheads="1"/>
          </p:cNvSpPr>
          <p:nvPr>
            <p:ph type="ctrTitle"/>
          </p:nvPr>
        </p:nvSpPr>
        <p:spPr>
          <a:xfrm>
            <a:off x="1331640" y="2852936"/>
            <a:ext cx="6840538" cy="647700"/>
          </a:xfrm>
        </p:spPr>
        <p:txBody>
          <a:bodyPr anchor="ctr"/>
          <a:lstStyle/>
          <a:p>
            <a:pPr algn="l"/>
            <a:r>
              <a:rPr lang="es-UY" altLang="en-US" sz="4400" b="1" dirty="0" smtClean="0">
                <a:solidFill>
                  <a:schemeClr val="bg1"/>
                </a:solidFill>
              </a:rPr>
              <a:t>2016-2017 Budget Call</a:t>
            </a:r>
            <a:endParaRPr lang="es-ES" altLang="en-US" sz="4400" b="1" dirty="0">
              <a:solidFill>
                <a:schemeClr val="bg1"/>
              </a:solidFill>
            </a:endParaRPr>
          </a:p>
        </p:txBody>
      </p:sp>
      <p:sp>
        <p:nvSpPr>
          <p:cNvPr id="2213" name="Rectangle 165"/>
          <p:cNvSpPr>
            <a:spLocks noChangeArrowheads="1"/>
          </p:cNvSpPr>
          <p:nvPr/>
        </p:nvSpPr>
        <p:spPr bwMode="auto">
          <a:xfrm>
            <a:off x="395536" y="5589240"/>
            <a:ext cx="8496944" cy="8640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panose="020B0604020202020204" pitchFamily="34" charset="0"/>
                <a:cs typeface="Arial" panose="020B0604020202020204" pitchFamily="34" charset="0"/>
              </a:defRPr>
            </a:lvl1pPr>
            <a:lvl2pPr algn="ctr">
              <a:defRPr sz="4400">
                <a:solidFill>
                  <a:schemeClr val="tx2"/>
                </a:solidFill>
                <a:latin typeface="Arial" panose="020B0604020202020204" pitchFamily="34" charset="0"/>
                <a:cs typeface="Arial" panose="020B0604020202020204" pitchFamily="34" charset="0"/>
              </a:defRPr>
            </a:lvl2pPr>
            <a:lvl3pPr algn="ctr">
              <a:defRPr sz="4400">
                <a:solidFill>
                  <a:schemeClr val="tx2"/>
                </a:solidFill>
                <a:latin typeface="Arial" panose="020B0604020202020204" pitchFamily="34" charset="0"/>
                <a:cs typeface="Arial" panose="020B0604020202020204" pitchFamily="34" charset="0"/>
              </a:defRPr>
            </a:lvl3pPr>
            <a:lvl4pPr algn="ctr">
              <a:defRPr sz="4400">
                <a:solidFill>
                  <a:schemeClr val="tx2"/>
                </a:solidFill>
                <a:latin typeface="Arial" panose="020B0604020202020204" pitchFamily="34" charset="0"/>
                <a:cs typeface="Arial" panose="020B0604020202020204" pitchFamily="34" charset="0"/>
              </a:defRPr>
            </a:lvl4pPr>
            <a:lvl5pPr algn="ctr">
              <a:defRPr sz="4400">
                <a:solidFill>
                  <a:schemeClr val="tx2"/>
                </a:solidFill>
                <a:latin typeface="Arial" panose="020B0604020202020204" pitchFamily="34" charset="0"/>
                <a:cs typeface="Arial" panose="020B0604020202020204" pitchFamily="34" charset="0"/>
              </a:defRPr>
            </a:lvl5pPr>
            <a:lvl6pPr marL="4572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a:lstStyle>
          <a:p>
            <a:pPr algn="l"/>
            <a:r>
              <a:rPr lang="es-UY" altLang="en-US" sz="2000" b="1" dirty="0" smtClean="0">
                <a:solidFill>
                  <a:schemeClr val="bg1"/>
                </a:solidFill>
              </a:rPr>
              <a:t>Diana Keelen, Budget </a:t>
            </a:r>
            <a:r>
              <a:rPr lang="es-UY" altLang="en-US" sz="2000" b="1" dirty="0" smtClean="0">
                <a:solidFill>
                  <a:schemeClr val="bg1"/>
                </a:solidFill>
              </a:rPr>
              <a:t>Commiteee</a:t>
            </a:r>
            <a:r>
              <a:rPr lang="es-UY" altLang="en-US" sz="2000" b="1" dirty="0" smtClean="0">
                <a:solidFill>
                  <a:schemeClr val="bg1"/>
                </a:solidFill>
              </a:rPr>
              <a:t> Co-Chair</a:t>
            </a:r>
          </a:p>
          <a:p>
            <a:pPr algn="l"/>
            <a:r>
              <a:rPr lang="es-UY" altLang="en-US" sz="2000" b="1" dirty="0" smtClean="0">
                <a:solidFill>
                  <a:schemeClr val="bg1"/>
                </a:solidFill>
              </a:rPr>
              <a:t>Dr. Irit Gat, Budget Committee Co-Chair</a:t>
            </a:r>
          </a:p>
          <a:p>
            <a:pPr algn="l"/>
            <a:r>
              <a:rPr lang="es-UY" altLang="en-US" sz="2000" b="1" dirty="0" smtClean="0">
                <a:solidFill>
                  <a:schemeClr val="bg1"/>
                </a:solidFill>
              </a:rPr>
              <a:t>Administrative Council Meeting, November 17, 2015</a:t>
            </a:r>
            <a:endParaRPr lang="es-ES" altLang="en-US" sz="2000" b="1" dirty="0">
              <a:solidFill>
                <a:schemeClr val="bg1"/>
              </a:solidFill>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3528" y="260648"/>
            <a:ext cx="1905000" cy="190500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lstStyle/>
          <a:p>
            <a:r>
              <a:rPr lang="en-US" dirty="0" smtClean="0">
                <a:solidFill>
                  <a:schemeClr val="bg1"/>
                </a:solidFill>
              </a:rPr>
              <a:t>Budget Request Structure</a:t>
            </a:r>
            <a:endParaRPr lang="en-US" dirty="0">
              <a:solidFill>
                <a:schemeClr val="bg1"/>
              </a:solidFill>
            </a:endParaRPr>
          </a:p>
        </p:txBody>
      </p:sp>
      <p:sp>
        <p:nvSpPr>
          <p:cNvPr id="3" name="Content Placeholder 2"/>
          <p:cNvSpPr>
            <a:spLocks noGrp="1"/>
          </p:cNvSpPr>
          <p:nvPr>
            <p:ph idx="1"/>
          </p:nvPr>
        </p:nvSpPr>
        <p:spPr>
          <a:xfrm>
            <a:off x="467544" y="980728"/>
            <a:ext cx="8229600" cy="4525963"/>
          </a:xfrm>
        </p:spPr>
        <p:txBody>
          <a:bodyPr/>
          <a:lstStyle/>
          <a:p>
            <a:pPr eaLnBrk="0" hangingPunct="0"/>
            <a:r>
              <a:rPr lang="en-US" sz="1500" dirty="0"/>
              <a:t>• Inst. Advancement</a:t>
            </a:r>
          </a:p>
          <a:p>
            <a:pPr eaLnBrk="0" hangingPunct="0"/>
            <a:r>
              <a:rPr lang="en-US" sz="1500" dirty="0"/>
              <a:t>• IERP</a:t>
            </a:r>
          </a:p>
          <a:p>
            <a:pPr eaLnBrk="0" hangingPunct="0"/>
            <a:r>
              <a:rPr lang="en-US" sz="1500" dirty="0"/>
              <a:t>• PIO/Marketing</a:t>
            </a:r>
          </a:p>
          <a:p>
            <a:pPr eaLnBrk="0" hangingPunct="0"/>
            <a:r>
              <a:rPr lang="en-US" sz="1500" dirty="0"/>
              <a:t>• Business Services</a:t>
            </a:r>
          </a:p>
          <a:p>
            <a:pPr eaLnBrk="0" hangingPunct="0"/>
            <a:r>
              <a:rPr lang="en-US" sz="1500" dirty="0"/>
              <a:t>• Facilities</a:t>
            </a:r>
          </a:p>
          <a:p>
            <a:pPr eaLnBrk="0" hangingPunct="0"/>
            <a:r>
              <a:rPr lang="en-US" sz="1500" dirty="0"/>
              <a:t>• ITS</a:t>
            </a:r>
          </a:p>
          <a:p>
            <a:pPr eaLnBrk="0" hangingPunct="0"/>
            <a:r>
              <a:rPr lang="en-US" sz="1500" dirty="0"/>
              <a:t>• Academic Division #1</a:t>
            </a:r>
          </a:p>
          <a:p>
            <a:pPr eaLnBrk="0" hangingPunct="0"/>
            <a:r>
              <a:rPr lang="en-US" sz="1500" dirty="0"/>
              <a:t>• Academic Division #2</a:t>
            </a:r>
          </a:p>
          <a:p>
            <a:pPr eaLnBrk="0" hangingPunct="0"/>
            <a:r>
              <a:rPr lang="en-US" sz="1500" dirty="0"/>
              <a:t>• Academic Division #3</a:t>
            </a:r>
          </a:p>
          <a:p>
            <a:pPr eaLnBrk="0" hangingPunct="0"/>
            <a:r>
              <a:rPr lang="en-US" sz="1500" dirty="0"/>
              <a:t>• Academic Division #4</a:t>
            </a:r>
          </a:p>
          <a:p>
            <a:pPr eaLnBrk="0" hangingPunct="0"/>
            <a:r>
              <a:rPr lang="en-US" sz="1500" dirty="0"/>
              <a:t>• Academic Division #5</a:t>
            </a:r>
          </a:p>
          <a:p>
            <a:pPr eaLnBrk="0" hangingPunct="0"/>
            <a:r>
              <a:rPr lang="en-US" sz="1500" dirty="0"/>
              <a:t>• Risk Management</a:t>
            </a:r>
          </a:p>
          <a:p>
            <a:pPr eaLnBrk="0" hangingPunct="0"/>
            <a:r>
              <a:rPr lang="en-US" sz="1500" dirty="0"/>
              <a:t>• Student Life &amp; Development</a:t>
            </a:r>
          </a:p>
          <a:p>
            <a:pPr eaLnBrk="0" hangingPunct="0"/>
            <a:r>
              <a:rPr lang="en-US" sz="1500" dirty="0"/>
              <a:t>• Enrollment Management</a:t>
            </a:r>
          </a:p>
          <a:p>
            <a:pPr eaLnBrk="0" hangingPunct="0"/>
            <a:r>
              <a:rPr lang="en-US" sz="1500" dirty="0"/>
              <a:t>• Counseling &amp; Matriculation</a:t>
            </a:r>
          </a:p>
          <a:p>
            <a:pPr eaLnBrk="0" hangingPunct="0"/>
            <a:r>
              <a:rPr lang="en-US" sz="1500" dirty="0"/>
              <a:t>• Office of Student Services</a:t>
            </a:r>
          </a:p>
          <a:p>
            <a:pPr eaLnBrk="0" hangingPunct="0"/>
            <a:r>
              <a:rPr lang="en-US" sz="1500" dirty="0"/>
              <a:t>• Office of Human Resources/Payroll</a:t>
            </a:r>
          </a:p>
          <a:p>
            <a:pPr eaLnBrk="0" hangingPunct="0"/>
            <a:r>
              <a:rPr lang="en-US" sz="1500" dirty="0"/>
              <a:t>• Office of Academic Affairs</a:t>
            </a:r>
          </a:p>
          <a:p>
            <a:pPr eaLnBrk="0" hangingPunct="0"/>
            <a:r>
              <a:rPr lang="en-US" sz="1500" dirty="0"/>
              <a:t>• Office of the President</a:t>
            </a:r>
          </a:p>
          <a:p>
            <a:endParaRPr lang="en-US" sz="1500" dirty="0"/>
          </a:p>
        </p:txBody>
      </p:sp>
    </p:spTree>
    <p:extLst>
      <p:ext uri="{BB962C8B-B14F-4D97-AF65-F5344CB8AC3E}">
        <p14:creationId xmlns:p14="http://schemas.microsoft.com/office/powerpoint/2010/main" val="40677976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lstStyle/>
          <a:p>
            <a:r>
              <a:rPr lang="en-US" dirty="0" smtClean="0">
                <a:solidFill>
                  <a:schemeClr val="bg1"/>
                </a:solidFill>
              </a:rPr>
              <a:t>Operational versus Academic</a:t>
            </a:r>
            <a:endParaRPr lang="en-US" dirty="0">
              <a:solidFill>
                <a:schemeClr val="bg1"/>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979879"/>
              </p:ext>
            </p:extLst>
          </p:nvPr>
        </p:nvGraphicFramePr>
        <p:xfrm>
          <a:off x="2483768" y="3212976"/>
          <a:ext cx="5490210" cy="2856869"/>
        </p:xfrm>
        <a:graphic>
          <a:graphicData uri="http://schemas.openxmlformats.org/drawingml/2006/table">
            <a:tbl>
              <a:tblPr firstRow="1" firstCol="1" bandRow="1">
                <a:tableStyleId>{5C22544A-7EE6-4342-B048-85BDC9FD1C3A}</a:tableStyleId>
              </a:tblPr>
              <a:tblGrid>
                <a:gridCol w="2745105"/>
                <a:gridCol w="2745105"/>
              </a:tblGrid>
              <a:tr h="0">
                <a:tc>
                  <a:txBody>
                    <a:bodyPr/>
                    <a:lstStyle/>
                    <a:p>
                      <a:pPr marL="0" marR="0">
                        <a:lnSpc>
                          <a:spcPct val="107000"/>
                        </a:lnSpc>
                        <a:spcBef>
                          <a:spcPts val="0"/>
                        </a:spcBef>
                        <a:spcAft>
                          <a:spcPts val="0"/>
                        </a:spcAft>
                      </a:pPr>
                      <a:r>
                        <a:rPr lang="en-US" sz="1200" dirty="0">
                          <a:solidFill>
                            <a:schemeClr val="tx1"/>
                          </a:solidFill>
                          <a:effectLst/>
                        </a:rPr>
                        <a:t>Operational Request</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solidFill>
                            <a:schemeClr val="tx1"/>
                          </a:solidFill>
                          <a:effectLst/>
                        </a:rPr>
                        <a:t>Academic/Non Operational Request</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rowSpan="2">
                  <a:txBody>
                    <a:bodyPr/>
                    <a:lstStyle/>
                    <a:p>
                      <a:pPr marL="0" marR="0">
                        <a:lnSpc>
                          <a:spcPct val="107000"/>
                        </a:lnSpc>
                        <a:spcBef>
                          <a:spcPts val="0"/>
                        </a:spcBef>
                        <a:spcAft>
                          <a:spcPts val="0"/>
                        </a:spcAft>
                      </a:pPr>
                      <a:r>
                        <a:rPr lang="en-US" sz="1200" dirty="0">
                          <a:solidFill>
                            <a:schemeClr val="tx1"/>
                          </a:solidFill>
                          <a:effectLst/>
                        </a:rPr>
                        <a:t>Maintaining Health/Safety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solidFill>
                            <a:schemeClr val="tx1"/>
                          </a:solidFill>
                          <a:effectLst/>
                        </a:rPr>
                        <a:t>Provide environment which supports learning and facilities student success</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vMerge="1">
                  <a:txBody>
                    <a:bodyPr/>
                    <a:lstStyle/>
                    <a:p>
                      <a:endParaRPr lang="en-US"/>
                    </a:p>
                  </a:txBody>
                  <a:tcPr/>
                </a:tc>
                <a:tc>
                  <a:txBody>
                    <a:bodyPr/>
                    <a:lstStyle/>
                    <a:p>
                      <a:pPr marL="0" marR="0">
                        <a:lnSpc>
                          <a:spcPct val="107000"/>
                        </a:lnSpc>
                        <a:spcBef>
                          <a:spcPts val="0"/>
                        </a:spcBef>
                        <a:spcAft>
                          <a:spcPts val="0"/>
                        </a:spcAft>
                      </a:pPr>
                      <a:r>
                        <a:rPr lang="en-US" sz="1200" dirty="0">
                          <a:solidFill>
                            <a:schemeClr val="tx1"/>
                          </a:solidFill>
                          <a:effectLst/>
                        </a:rPr>
                        <a:t>Increase in transfer rates</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19405">
                <a:tc>
                  <a:txBody>
                    <a:bodyPr/>
                    <a:lstStyle/>
                    <a:p>
                      <a:pPr marL="0" marR="0">
                        <a:lnSpc>
                          <a:spcPct val="107000"/>
                        </a:lnSpc>
                        <a:spcBef>
                          <a:spcPts val="0"/>
                        </a:spcBef>
                        <a:spcAft>
                          <a:spcPts val="0"/>
                        </a:spcAft>
                      </a:pPr>
                      <a:r>
                        <a:rPr lang="en-US" sz="1200" dirty="0">
                          <a:solidFill>
                            <a:schemeClr val="tx1"/>
                          </a:solidFill>
                          <a:effectLst/>
                        </a:rPr>
                        <a:t>Ensuring Compliance</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solidFill>
                            <a:schemeClr val="tx1"/>
                          </a:solidFill>
                          <a:effectLst/>
                        </a:rPr>
                        <a:t>Expand and diversify career &amp; tech ed options</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07000"/>
                        </a:lnSpc>
                        <a:spcBef>
                          <a:spcPts val="0"/>
                        </a:spcBef>
                        <a:spcAft>
                          <a:spcPts val="0"/>
                        </a:spcAft>
                      </a:pPr>
                      <a:r>
                        <a:rPr lang="en-US" sz="1200" dirty="0">
                          <a:solidFill>
                            <a:schemeClr val="tx1"/>
                          </a:solidFill>
                          <a:effectLst/>
                        </a:rPr>
                        <a:t>Enhancing Operational Support</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solidFill>
                            <a:schemeClr val="tx1"/>
                          </a:solidFill>
                          <a:effectLst/>
                        </a:rPr>
                        <a:t>Increase student success in basic skills and ESL courses</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07000"/>
                        </a:lnSpc>
                        <a:spcBef>
                          <a:spcPts val="0"/>
                        </a:spcBef>
                        <a:spcAft>
                          <a:spcPts val="0"/>
                        </a:spcAft>
                      </a:pPr>
                      <a:r>
                        <a:rPr lang="en-US" sz="1200" dirty="0">
                          <a:solidFill>
                            <a:schemeClr val="tx1"/>
                          </a:solidFill>
                          <a:effectLst/>
                        </a:rPr>
                        <a:t>Utilize campus resources efficiently and effectively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solidFill>
                            <a:schemeClr val="tx1"/>
                          </a:solidFill>
                          <a:effectLst/>
                        </a:rPr>
                        <a:t>Utilize campus resources efficiently and effectively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07000"/>
                        </a:lnSpc>
                        <a:spcBef>
                          <a:spcPts val="0"/>
                        </a:spcBef>
                        <a:spcAft>
                          <a:spcPts val="0"/>
                        </a:spcAft>
                      </a:pPr>
                      <a:r>
                        <a:rPr lang="en-US" sz="1200" dirty="0">
                          <a:solidFill>
                            <a:schemeClr val="tx1"/>
                          </a:solidFill>
                          <a:effectLst/>
                        </a:rPr>
                        <a:t>Maintain &amp; enhancing community partnerships</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solidFill>
                            <a:schemeClr val="tx1"/>
                          </a:solidFill>
                          <a:effectLst/>
                        </a:rPr>
                        <a:t>Maintain &amp; enhancing community partnerships</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nSpc>
                          <a:spcPct val="107000"/>
                        </a:lnSpc>
                        <a:spcBef>
                          <a:spcPts val="0"/>
                        </a:spcBef>
                        <a:spcAft>
                          <a:spcPts val="0"/>
                        </a:spcAft>
                      </a:pPr>
                      <a:r>
                        <a:rPr lang="en-US" sz="1200" dirty="0">
                          <a:solidFill>
                            <a:schemeClr val="tx1"/>
                          </a:solidFill>
                          <a:effectLst/>
                        </a:rPr>
                        <a:t>Increase resources to enhance technology support of mission &amp; processes</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solidFill>
                            <a:schemeClr val="tx1"/>
                          </a:solidFill>
                          <a:effectLst/>
                        </a:rPr>
                        <a:t>Increase resources to enhance technology support of mission &amp; processes</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5" name="Rectangle 4"/>
          <p:cNvSpPr/>
          <p:nvPr/>
        </p:nvSpPr>
        <p:spPr>
          <a:xfrm>
            <a:off x="107504" y="1124744"/>
            <a:ext cx="8352928" cy="2463303"/>
          </a:xfrm>
          <a:prstGeom prst="rect">
            <a:avLst/>
          </a:prstGeom>
        </p:spPr>
        <p:txBody>
          <a:bodyPr wrap="square">
            <a:spAutoFit/>
          </a:bodyPr>
          <a:lstStyle/>
          <a:p>
            <a:pPr marL="457200" marR="0">
              <a:lnSpc>
                <a:spcPct val="107000"/>
              </a:lnSpc>
              <a:spcBef>
                <a:spcPts val="0"/>
              </a:spcBef>
              <a:spcAft>
                <a:spcPts val="0"/>
              </a:spcAft>
            </a:pPr>
            <a:r>
              <a:rPr lang="en-US" sz="1400" b="1" dirty="0" smtClean="0">
                <a:effectLst/>
                <a:latin typeface="Calibri" panose="020F0502020204030204" pitchFamily="34" charset="0"/>
                <a:ea typeface="Calibri" panose="020F0502020204030204" pitchFamily="34" charset="0"/>
                <a:cs typeface="Times New Roman" panose="02020603050405020304" pitchFamily="18" charset="0"/>
              </a:rPr>
              <a:t>Operations </a:t>
            </a:r>
            <a:r>
              <a:rPr lang="en-US" sz="1400" dirty="0" smtClean="0">
                <a:effectLst/>
                <a:latin typeface="Calibri" panose="020F0502020204030204" pitchFamily="34" charset="0"/>
                <a:ea typeface="Calibri" panose="020F0502020204030204" pitchFamily="34" charset="0"/>
                <a:cs typeface="Times New Roman" panose="02020603050405020304" pitchFamily="18" charset="0"/>
              </a:rPr>
              <a:t>is typically the general operation of the college.  Meaning when the campus opens its doors there are things that must function in order for the college to operate, e.g., the facility, utilities, wi-fi, systems, networking, administration, etc.  It is the indirect support to our educational and student support activities.</a:t>
            </a:r>
          </a:p>
          <a:p>
            <a:pPr marL="457200" marR="0">
              <a:lnSpc>
                <a:spcPct val="107000"/>
              </a:lnSpc>
              <a:spcBef>
                <a:spcPts val="0"/>
              </a:spcBef>
              <a:spcAft>
                <a:spcPts val="0"/>
              </a:spcAft>
            </a:pPr>
            <a:r>
              <a:rPr lang="en-US" sz="1400" dirty="0" smtClean="0">
                <a:effectLst/>
                <a:latin typeface="Calibri" panose="020F0502020204030204" pitchFamily="34" charset="0"/>
                <a:ea typeface="Calibri" panose="020F0502020204030204" pitchFamily="34" charset="0"/>
                <a:cs typeface="Times New Roman" panose="02020603050405020304" pitchFamily="18" charset="0"/>
              </a:rPr>
              <a:t> </a:t>
            </a:r>
          </a:p>
          <a:p>
            <a:pPr marL="457200" marR="0">
              <a:lnSpc>
                <a:spcPct val="107000"/>
              </a:lnSpc>
              <a:spcBef>
                <a:spcPts val="0"/>
              </a:spcBef>
              <a:spcAft>
                <a:spcPts val="0"/>
              </a:spcAft>
            </a:pPr>
            <a:r>
              <a:rPr lang="en-US" sz="1400" b="1" dirty="0" smtClean="0">
                <a:effectLst/>
                <a:latin typeface="Calibri" panose="020F0502020204030204" pitchFamily="34" charset="0"/>
                <a:ea typeface="Calibri" panose="020F0502020204030204" pitchFamily="34" charset="0"/>
                <a:cs typeface="Times New Roman" panose="02020603050405020304" pitchFamily="18" charset="0"/>
              </a:rPr>
              <a:t>Academic/Non- Operational</a:t>
            </a:r>
            <a:r>
              <a:rPr lang="en-US" sz="1400" dirty="0" smtClean="0">
                <a:effectLst/>
                <a:latin typeface="Calibri" panose="020F0502020204030204" pitchFamily="34" charset="0"/>
                <a:ea typeface="Calibri" panose="020F0502020204030204" pitchFamily="34" charset="0"/>
                <a:cs typeface="Times New Roman" panose="02020603050405020304" pitchFamily="18" charset="0"/>
              </a:rPr>
              <a:t> is typically tied to the direct instruction of students or the support services that affect student learning outcomes and program learning outcomes.  Typically it is tied to some sort of program.  Such as classroom that requires instructional materials &amp; equipment, counseling programs, library services, etc.</a:t>
            </a:r>
          </a:p>
          <a:p>
            <a:pPr marL="457200" marR="0">
              <a:lnSpc>
                <a:spcPct val="107000"/>
              </a:lnSpc>
              <a:spcBef>
                <a:spcPts val="0"/>
              </a:spcBef>
              <a:spcAft>
                <a:spcPts val="800"/>
              </a:spcAft>
            </a:pP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168401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lstStyle/>
          <a:p>
            <a:r>
              <a:rPr lang="en-US" sz="3600" dirty="0" smtClean="0">
                <a:solidFill>
                  <a:schemeClr val="bg1"/>
                </a:solidFill>
              </a:rPr>
              <a:t>Resource Allocation Proposal</a:t>
            </a:r>
            <a:endParaRPr lang="en-US" sz="3600" dirty="0">
              <a:solidFill>
                <a:schemeClr val="bg1"/>
              </a:solidFill>
            </a:endParaRPr>
          </a:p>
        </p:txBody>
      </p:sp>
      <p:pic>
        <p:nvPicPr>
          <p:cNvPr id="4" name="Content Placeholder 3"/>
          <p:cNvPicPr>
            <a:picLocks noGrp="1" noChangeAspect="1"/>
          </p:cNvPicPr>
          <p:nvPr>
            <p:ph idx="1"/>
          </p:nvPr>
        </p:nvPicPr>
        <p:blipFill>
          <a:blip r:embed="rId2"/>
          <a:stretch>
            <a:fillRect/>
          </a:stretch>
        </p:blipFill>
        <p:spPr>
          <a:xfrm>
            <a:off x="179512" y="1340768"/>
            <a:ext cx="4176464" cy="3442258"/>
          </a:xfrm>
          <a:prstGeom prst="rect">
            <a:avLst/>
          </a:prstGeom>
        </p:spPr>
      </p:pic>
      <p:pic>
        <p:nvPicPr>
          <p:cNvPr id="5" name="Picture 4"/>
          <p:cNvPicPr>
            <a:picLocks noChangeAspect="1"/>
          </p:cNvPicPr>
          <p:nvPr/>
        </p:nvPicPr>
        <p:blipFill>
          <a:blip r:embed="rId3"/>
          <a:stretch>
            <a:fillRect/>
          </a:stretch>
        </p:blipFill>
        <p:spPr>
          <a:xfrm>
            <a:off x="4499992" y="1340768"/>
            <a:ext cx="4235694" cy="3456384"/>
          </a:xfrm>
          <a:prstGeom prst="rect">
            <a:avLst/>
          </a:prstGeom>
        </p:spPr>
      </p:pic>
    </p:spTree>
    <p:extLst>
      <p:ext uri="{BB962C8B-B14F-4D97-AF65-F5344CB8AC3E}">
        <p14:creationId xmlns:p14="http://schemas.microsoft.com/office/powerpoint/2010/main" val="20418060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56"/>
            <a:ext cx="8229600" cy="1143000"/>
          </a:xfrm>
        </p:spPr>
        <p:txBody>
          <a:bodyPr/>
          <a:lstStyle/>
          <a:p>
            <a:r>
              <a:rPr lang="en-US" dirty="0" smtClean="0">
                <a:solidFill>
                  <a:schemeClr val="bg1"/>
                </a:solidFill>
              </a:rPr>
              <a:t>Resource Allocation Proposal</a:t>
            </a:r>
            <a:endParaRPr lang="en-US" dirty="0">
              <a:solidFill>
                <a:schemeClr val="bg1"/>
              </a:solidFill>
            </a:endParaRPr>
          </a:p>
        </p:txBody>
      </p:sp>
      <p:pic>
        <p:nvPicPr>
          <p:cNvPr id="5" name="Content Placeholder 4"/>
          <p:cNvPicPr>
            <a:picLocks noGrp="1" noChangeAspect="1"/>
          </p:cNvPicPr>
          <p:nvPr>
            <p:ph idx="1"/>
          </p:nvPr>
        </p:nvPicPr>
        <p:blipFill>
          <a:blip r:embed="rId2"/>
          <a:stretch>
            <a:fillRect/>
          </a:stretch>
        </p:blipFill>
        <p:spPr>
          <a:xfrm>
            <a:off x="179512" y="1340768"/>
            <a:ext cx="3946841" cy="4525963"/>
          </a:xfrm>
          <a:prstGeom prst="rect">
            <a:avLst/>
          </a:prstGeom>
        </p:spPr>
      </p:pic>
      <p:pic>
        <p:nvPicPr>
          <p:cNvPr id="7" name="Picture 6"/>
          <p:cNvPicPr>
            <a:picLocks noChangeAspect="1"/>
          </p:cNvPicPr>
          <p:nvPr/>
        </p:nvPicPr>
        <p:blipFill>
          <a:blip r:embed="rId3"/>
          <a:stretch>
            <a:fillRect/>
          </a:stretch>
        </p:blipFill>
        <p:spPr>
          <a:xfrm>
            <a:off x="4427984" y="1340768"/>
            <a:ext cx="3960440" cy="4490311"/>
          </a:xfrm>
          <a:prstGeom prst="rect">
            <a:avLst/>
          </a:prstGeom>
        </p:spPr>
      </p:pic>
      <p:sp>
        <p:nvSpPr>
          <p:cNvPr id="8" name="TextBox 7"/>
          <p:cNvSpPr txBox="1"/>
          <p:nvPr/>
        </p:nvSpPr>
        <p:spPr>
          <a:xfrm>
            <a:off x="683568" y="980728"/>
            <a:ext cx="3240360" cy="369332"/>
          </a:xfrm>
          <a:prstGeom prst="rect">
            <a:avLst/>
          </a:prstGeom>
          <a:noFill/>
        </p:spPr>
        <p:txBody>
          <a:bodyPr wrap="square" rtlCol="0">
            <a:spAutoFit/>
          </a:bodyPr>
          <a:lstStyle/>
          <a:p>
            <a:r>
              <a:rPr lang="en-US" dirty="0" smtClean="0"/>
              <a:t>Academic/Non Operational</a:t>
            </a:r>
            <a:endParaRPr lang="en-US" dirty="0"/>
          </a:p>
        </p:txBody>
      </p:sp>
      <p:sp>
        <p:nvSpPr>
          <p:cNvPr id="9" name="TextBox 8"/>
          <p:cNvSpPr txBox="1"/>
          <p:nvPr/>
        </p:nvSpPr>
        <p:spPr>
          <a:xfrm>
            <a:off x="5796136" y="980728"/>
            <a:ext cx="1728192" cy="369332"/>
          </a:xfrm>
          <a:prstGeom prst="rect">
            <a:avLst/>
          </a:prstGeom>
          <a:noFill/>
        </p:spPr>
        <p:txBody>
          <a:bodyPr wrap="square" rtlCol="0">
            <a:spAutoFit/>
          </a:bodyPr>
          <a:lstStyle/>
          <a:p>
            <a:r>
              <a:rPr lang="en-US" dirty="0" smtClean="0"/>
              <a:t>Operational</a:t>
            </a:r>
            <a:endParaRPr lang="en-US" dirty="0"/>
          </a:p>
        </p:txBody>
      </p:sp>
    </p:spTree>
    <p:extLst>
      <p:ext uri="{BB962C8B-B14F-4D97-AF65-F5344CB8AC3E}">
        <p14:creationId xmlns:p14="http://schemas.microsoft.com/office/powerpoint/2010/main" val="31695020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2195736" y="980729"/>
            <a:ext cx="4104456" cy="5312874"/>
          </a:xfrm>
          <a:prstGeom prst="rect">
            <a:avLst/>
          </a:prstGeom>
        </p:spPr>
      </p:pic>
      <p:sp>
        <p:nvSpPr>
          <p:cNvPr id="5" name="Rectangle 4"/>
          <p:cNvSpPr/>
          <p:nvPr/>
        </p:nvSpPr>
        <p:spPr>
          <a:xfrm>
            <a:off x="1547664" y="188640"/>
            <a:ext cx="6212150" cy="646331"/>
          </a:xfrm>
          <a:prstGeom prst="rect">
            <a:avLst/>
          </a:prstGeom>
        </p:spPr>
        <p:txBody>
          <a:bodyPr wrap="none">
            <a:spAutoFit/>
          </a:bodyPr>
          <a:lstStyle/>
          <a:p>
            <a:r>
              <a:rPr lang="en-US" sz="3600" dirty="0" smtClean="0">
                <a:solidFill>
                  <a:schemeClr val="bg1"/>
                </a:solidFill>
              </a:rPr>
              <a:t>Resource Allocation Proposal</a:t>
            </a:r>
            <a:endParaRPr lang="en-US" sz="3600" dirty="0"/>
          </a:p>
        </p:txBody>
      </p:sp>
    </p:spTree>
    <p:extLst>
      <p:ext uri="{BB962C8B-B14F-4D97-AF65-F5344CB8AC3E}">
        <p14:creationId xmlns:p14="http://schemas.microsoft.com/office/powerpoint/2010/main" val="27752290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Request Ranking Sheet</a:t>
            </a:r>
            <a:r>
              <a:rPr lang="en-US" dirty="0" smtClean="0"/>
              <a:t/>
            </a:r>
            <a:br>
              <a:rPr lang="en-US" dirty="0" smtClean="0"/>
            </a:br>
            <a:endParaRPr lang="en-US" dirty="0"/>
          </a:p>
        </p:txBody>
      </p:sp>
      <p:pic>
        <p:nvPicPr>
          <p:cNvPr id="4" name="Picture 3"/>
          <p:cNvPicPr>
            <a:picLocks noChangeAspect="1"/>
          </p:cNvPicPr>
          <p:nvPr/>
        </p:nvPicPr>
        <p:blipFill>
          <a:blip r:embed="rId2"/>
          <a:stretch>
            <a:fillRect/>
          </a:stretch>
        </p:blipFill>
        <p:spPr>
          <a:xfrm>
            <a:off x="539552" y="1124744"/>
            <a:ext cx="7878272" cy="4977358"/>
          </a:xfrm>
          <a:prstGeom prst="rect">
            <a:avLst/>
          </a:prstGeom>
        </p:spPr>
      </p:pic>
    </p:spTree>
    <p:extLst>
      <p:ext uri="{BB962C8B-B14F-4D97-AF65-F5344CB8AC3E}">
        <p14:creationId xmlns:p14="http://schemas.microsoft.com/office/powerpoint/2010/main" val="420828476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6771"/>
            <a:ext cx="8229600" cy="1143000"/>
          </a:xfrm>
        </p:spPr>
        <p:txBody>
          <a:bodyPr/>
          <a:lstStyle/>
          <a:p>
            <a:r>
              <a:rPr lang="en-US" dirty="0" smtClean="0">
                <a:solidFill>
                  <a:schemeClr val="bg1"/>
                </a:solidFill>
              </a:rPr>
              <a:t>Budget Calls</a:t>
            </a:r>
            <a:endParaRPr lang="en-US" dirty="0">
              <a:solidFill>
                <a:schemeClr val="bg1"/>
              </a:solidFill>
            </a:endParaRPr>
          </a:p>
        </p:txBody>
      </p:sp>
      <p:sp>
        <p:nvSpPr>
          <p:cNvPr id="3" name="Content Placeholder 2"/>
          <p:cNvSpPr>
            <a:spLocks noGrp="1"/>
          </p:cNvSpPr>
          <p:nvPr>
            <p:ph idx="1"/>
          </p:nvPr>
        </p:nvSpPr>
        <p:spPr>
          <a:xfrm>
            <a:off x="467544" y="1268760"/>
            <a:ext cx="8229600" cy="4813995"/>
          </a:xfrm>
        </p:spPr>
        <p:txBody>
          <a:bodyPr/>
          <a:lstStyle/>
          <a:p>
            <a:pPr marL="457200" lvl="1" indent="0">
              <a:buNone/>
            </a:pPr>
            <a:r>
              <a:rPr lang="en-US" dirty="0"/>
              <a:t>	</a:t>
            </a:r>
            <a:r>
              <a:rPr lang="en-US" dirty="0" smtClean="0"/>
              <a:t>			</a:t>
            </a:r>
            <a:r>
              <a:rPr lang="en-US" sz="2400" dirty="0" smtClean="0"/>
              <a:t>	</a:t>
            </a:r>
            <a:r>
              <a:rPr lang="en-US" sz="2400" u="sng" dirty="0" smtClean="0"/>
              <a:t>Issued</a:t>
            </a:r>
            <a:r>
              <a:rPr lang="en-US" sz="2400" dirty="0" smtClean="0"/>
              <a:t>		    </a:t>
            </a:r>
            <a:r>
              <a:rPr lang="en-US" sz="2400" u="sng" dirty="0" smtClean="0"/>
              <a:t>Due</a:t>
            </a:r>
          </a:p>
          <a:p>
            <a:r>
              <a:rPr lang="en-US" sz="2400" dirty="0" smtClean="0"/>
              <a:t>District budget call                    11/6/15           12/18/15</a:t>
            </a:r>
          </a:p>
          <a:p>
            <a:r>
              <a:rPr lang="en-US" sz="2400" dirty="0" smtClean="0"/>
              <a:t>Instructional Materials              11/12/15         12/18/15</a:t>
            </a:r>
          </a:p>
          <a:p>
            <a:r>
              <a:rPr lang="en-US" sz="2400" dirty="0" smtClean="0"/>
              <a:t>Categorical/Grants                    3/14/16           4/15/16</a:t>
            </a:r>
          </a:p>
          <a:p>
            <a:r>
              <a:rPr lang="en-US" sz="2400" dirty="0" smtClean="0"/>
              <a:t>Other Funds                              3/15/16            4/15/16</a:t>
            </a:r>
            <a:endParaRPr lang="en-US" sz="2400" dirty="0"/>
          </a:p>
        </p:txBody>
      </p:sp>
    </p:spTree>
    <p:extLst>
      <p:ext uri="{BB962C8B-B14F-4D97-AF65-F5344CB8AC3E}">
        <p14:creationId xmlns:p14="http://schemas.microsoft.com/office/powerpoint/2010/main" val="46780678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endParaRPr lang="en-US" dirty="0" smtClean="0"/>
          </a:p>
          <a:p>
            <a:pPr marL="0" indent="0" algn="ctr">
              <a:buNone/>
            </a:pPr>
            <a:endParaRPr lang="en-US" dirty="0" smtClean="0"/>
          </a:p>
          <a:p>
            <a:pPr marL="0" indent="0" algn="ctr">
              <a:buNone/>
            </a:pPr>
            <a:r>
              <a:rPr lang="en-US" sz="4600" dirty="0" smtClean="0">
                <a:solidFill>
                  <a:schemeClr val="bg1"/>
                </a:solidFill>
              </a:rPr>
              <a:t>Questions?</a:t>
            </a:r>
            <a:endParaRPr lang="en-US" sz="4600" dirty="0">
              <a:solidFill>
                <a:schemeClr val="bg1"/>
              </a:solidFill>
            </a:endParaRPr>
          </a:p>
        </p:txBody>
      </p:sp>
    </p:spTree>
    <p:extLst>
      <p:ext uri="{BB962C8B-B14F-4D97-AF65-F5344CB8AC3E}">
        <p14:creationId xmlns:p14="http://schemas.microsoft.com/office/powerpoint/2010/main" val="959178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a:xfrm>
            <a:off x="179512" y="44624"/>
            <a:ext cx="8229600" cy="981075"/>
          </a:xfrm>
        </p:spPr>
        <p:txBody>
          <a:bodyPr/>
          <a:lstStyle/>
          <a:p>
            <a:r>
              <a:rPr lang="en-US" altLang="en-US" dirty="0" smtClean="0">
                <a:solidFill>
                  <a:schemeClr val="bg1"/>
                </a:solidFill>
              </a:rPr>
              <a:t>Recap of 2015-2016</a:t>
            </a:r>
            <a:endParaRPr lang="en-US" altLang="en-US" dirty="0">
              <a:solidFill>
                <a:schemeClr val="bg1"/>
              </a:solidFill>
            </a:endParaRPr>
          </a:p>
        </p:txBody>
      </p:sp>
      <p:sp>
        <p:nvSpPr>
          <p:cNvPr id="6" name="Text Placeholder 5"/>
          <p:cNvSpPr>
            <a:spLocks noGrp="1"/>
          </p:cNvSpPr>
          <p:nvPr>
            <p:ph type="body" idx="1"/>
          </p:nvPr>
        </p:nvSpPr>
        <p:spPr>
          <a:xfrm>
            <a:off x="457200" y="1600200"/>
            <a:ext cx="8229600" cy="4130361"/>
          </a:xfrm>
          <a:prstGeom prst="rect">
            <a:avLst/>
          </a:prstGeom>
        </p:spPr>
        <p:txBody>
          <a:bodyPr wrap="square">
            <a:spAutoFit/>
          </a:bodyPr>
          <a:lstStyle/>
          <a:p>
            <a:endParaRPr lang="en-US" dirty="0" smtClean="0"/>
          </a:p>
          <a:p>
            <a:pPr>
              <a:buFont typeface="Courier New" pitchFamily="49" charset="0"/>
              <a:buChar char="o"/>
            </a:pPr>
            <a:r>
              <a:rPr lang="en-US" dirty="0" smtClean="0"/>
              <a:t> 	152 Budget requests received</a:t>
            </a:r>
          </a:p>
          <a:p>
            <a:pPr>
              <a:buFont typeface="Courier New" pitchFamily="49" charset="0"/>
              <a:buChar char="o"/>
            </a:pPr>
            <a:r>
              <a:rPr lang="en-US" dirty="0" smtClean="0"/>
              <a:t> 	Total requests were $9,286,128</a:t>
            </a:r>
          </a:p>
          <a:p>
            <a:pPr>
              <a:buFont typeface="Courier New" pitchFamily="49" charset="0"/>
              <a:buChar char="o"/>
            </a:pPr>
            <a:r>
              <a:rPr lang="en-US" dirty="0" smtClean="0"/>
              <a:t> 		One-time: $6,504,720</a:t>
            </a:r>
          </a:p>
          <a:p>
            <a:pPr>
              <a:buFont typeface="Courier New" pitchFamily="49" charset="0"/>
              <a:buChar char="o"/>
            </a:pPr>
            <a:r>
              <a:rPr lang="en-US" dirty="0" smtClean="0"/>
              <a:t> 		On going: $2,781,408</a:t>
            </a:r>
          </a:p>
          <a:p>
            <a:endParaRPr lang="en-US" dirty="0" smtClean="0">
              <a:solidFill>
                <a:srgbClr val="FF0000"/>
              </a:solidFill>
            </a:endParaRP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7384"/>
            <a:ext cx="8229600" cy="1143000"/>
          </a:xfrm>
        </p:spPr>
        <p:txBody>
          <a:bodyPr/>
          <a:lstStyle/>
          <a:p>
            <a:r>
              <a:rPr lang="en-US" sz="3600" dirty="0" smtClean="0">
                <a:solidFill>
                  <a:schemeClr val="bg1"/>
                </a:solidFill>
              </a:rPr>
              <a:t>2015-2016 Adopted Budget Summary</a:t>
            </a:r>
            <a:endParaRPr lang="en-US" sz="3600" dirty="0">
              <a:solidFill>
                <a:schemeClr val="bg1"/>
              </a:solidFill>
            </a:endParaRPr>
          </a:p>
        </p:txBody>
      </p:sp>
      <p:sp>
        <p:nvSpPr>
          <p:cNvPr id="3" name="Content Placeholder 2"/>
          <p:cNvSpPr>
            <a:spLocks noGrp="1"/>
          </p:cNvSpPr>
          <p:nvPr>
            <p:ph idx="1"/>
          </p:nvPr>
        </p:nvSpPr>
        <p:spPr>
          <a:xfrm>
            <a:off x="323528" y="980728"/>
            <a:ext cx="8229600" cy="4525963"/>
          </a:xfrm>
        </p:spPr>
        <p:txBody>
          <a:bodyPr/>
          <a:lstStyle/>
          <a:p>
            <a:r>
              <a:rPr lang="en-US" dirty="0" smtClean="0"/>
              <a:t>Unrestricted fund set aside for resource allocation ($5.6 million):</a:t>
            </a:r>
          </a:p>
          <a:p>
            <a:pPr lvl="1"/>
            <a:r>
              <a:rPr lang="en-US" dirty="0" smtClean="0"/>
              <a:t>$1,450,000 on going funds (including classified/CMS staffing)</a:t>
            </a:r>
          </a:p>
          <a:p>
            <a:pPr lvl="1"/>
            <a:r>
              <a:rPr lang="en-US" dirty="0" smtClean="0"/>
              <a:t>$545,000 one time funds</a:t>
            </a:r>
          </a:p>
          <a:p>
            <a:pPr lvl="1"/>
            <a:r>
              <a:rPr lang="en-US" dirty="0" smtClean="0"/>
              <a:t>$1,162,571 set aside for negotiations on going</a:t>
            </a:r>
          </a:p>
          <a:p>
            <a:pPr lvl="1"/>
            <a:r>
              <a:rPr lang="en-US" dirty="0" smtClean="0"/>
              <a:t>$447,439 set aside for negotiations one time</a:t>
            </a:r>
          </a:p>
          <a:p>
            <a:pPr lvl="1"/>
            <a:r>
              <a:rPr lang="en-US" dirty="0" smtClean="0"/>
              <a:t>$1,236,222 in faculty hiring</a:t>
            </a:r>
          </a:p>
          <a:p>
            <a:pPr lvl="1"/>
            <a:r>
              <a:rPr lang="en-US" dirty="0" smtClean="0"/>
              <a:t>$819,497 in step/column, STRS &amp; PERS increases</a:t>
            </a:r>
            <a:endParaRPr lang="en-US" dirty="0"/>
          </a:p>
        </p:txBody>
      </p:sp>
    </p:spTree>
    <p:extLst>
      <p:ext uri="{BB962C8B-B14F-4D97-AF65-F5344CB8AC3E}">
        <p14:creationId xmlns:p14="http://schemas.microsoft.com/office/powerpoint/2010/main" val="4062967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title"/>
          </p:nvPr>
        </p:nvSpPr>
        <p:spPr>
          <a:xfrm>
            <a:off x="395536" y="44624"/>
            <a:ext cx="8229600" cy="981075"/>
          </a:xfrm>
        </p:spPr>
        <p:txBody>
          <a:bodyPr/>
          <a:lstStyle/>
          <a:p>
            <a:r>
              <a:rPr lang="en-US" altLang="en-US" sz="4000" dirty="0" smtClean="0">
                <a:solidFill>
                  <a:schemeClr val="bg1"/>
                </a:solidFill>
              </a:rPr>
              <a:t>2015-2016 Non Staffing Requests</a:t>
            </a:r>
            <a:endParaRPr lang="en-US" altLang="en-US" sz="4000" dirty="0">
              <a:solidFill>
                <a:schemeClr val="bg1"/>
              </a:solidFill>
            </a:endParaRPr>
          </a:p>
        </p:txBody>
      </p:sp>
      <p:graphicFrame>
        <p:nvGraphicFramePr>
          <p:cNvPr id="6" name="Chart 5"/>
          <p:cNvGraphicFramePr>
            <a:graphicFrameLocks/>
          </p:cNvGraphicFramePr>
          <p:nvPr>
            <p:extLst>
              <p:ext uri="{D42A27DB-BD31-4B8C-83A1-F6EECF244321}">
                <p14:modId xmlns:p14="http://schemas.microsoft.com/office/powerpoint/2010/main" val="1599955233"/>
              </p:ext>
            </p:extLst>
          </p:nvPr>
        </p:nvGraphicFramePr>
        <p:xfrm>
          <a:off x="1259632" y="1628800"/>
          <a:ext cx="6400800" cy="40386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a:xfrm>
            <a:off x="467544" y="116632"/>
            <a:ext cx="8229600" cy="981075"/>
          </a:xfrm>
        </p:spPr>
        <p:txBody>
          <a:bodyPr/>
          <a:lstStyle/>
          <a:p>
            <a:r>
              <a:rPr lang="en-US" altLang="en-US" sz="3600" dirty="0" smtClean="0">
                <a:solidFill>
                  <a:schemeClr val="bg1"/>
                </a:solidFill>
              </a:rPr>
              <a:t>2015-2016 Funded Budget Requests</a:t>
            </a:r>
            <a:endParaRPr lang="en-US" altLang="en-US" sz="3600" dirty="0">
              <a:solidFill>
                <a:schemeClr val="bg1"/>
              </a:solidFill>
            </a:endParaRPr>
          </a:p>
        </p:txBody>
      </p:sp>
      <p:graphicFrame>
        <p:nvGraphicFramePr>
          <p:cNvPr id="6" name="Chart 5"/>
          <p:cNvGraphicFramePr>
            <a:graphicFrameLocks/>
          </p:cNvGraphicFramePr>
          <p:nvPr>
            <p:extLst>
              <p:ext uri="{D42A27DB-BD31-4B8C-83A1-F6EECF244321}">
                <p14:modId xmlns:p14="http://schemas.microsoft.com/office/powerpoint/2010/main" val="2609151504"/>
              </p:ext>
            </p:extLst>
          </p:nvPr>
        </p:nvGraphicFramePr>
        <p:xfrm>
          <a:off x="1475656" y="1844824"/>
          <a:ext cx="6477000" cy="41148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solidFill>
                  <a:schemeClr val="bg1"/>
                </a:solidFill>
              </a:rPr>
              <a:t>2015-2016 Unrestricted Staffing &amp; Non Staffing Budget</a:t>
            </a:r>
            <a:endParaRPr lang="en-US" sz="4000" dirty="0">
              <a:solidFill>
                <a:schemeClr val="bg1"/>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51563348"/>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1734520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0"/>
            <a:ext cx="8229600" cy="1143000"/>
          </a:xfrm>
        </p:spPr>
        <p:txBody>
          <a:bodyPr/>
          <a:lstStyle/>
          <a:p>
            <a:r>
              <a:rPr lang="en-US" sz="3600" dirty="0" smtClean="0">
                <a:solidFill>
                  <a:schemeClr val="bg1"/>
                </a:solidFill>
              </a:rPr>
              <a:t>Resource Allocation Process</a:t>
            </a:r>
            <a:endParaRPr lang="en-US" sz="3600" dirty="0">
              <a:solidFill>
                <a:schemeClr val="bg1"/>
              </a:solidFill>
            </a:endParaRPr>
          </a:p>
        </p:txBody>
      </p:sp>
      <p:pic>
        <p:nvPicPr>
          <p:cNvPr id="139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624" y="980729"/>
            <a:ext cx="6408712" cy="52840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97168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Budget Calendar</a:t>
            </a:r>
            <a:endParaRPr lang="en-US" dirty="0"/>
          </a:p>
        </p:txBody>
      </p:sp>
      <p:pic>
        <p:nvPicPr>
          <p:cNvPr id="5" name="Picture 4"/>
          <p:cNvPicPr>
            <a:picLocks noChangeAspect="1"/>
          </p:cNvPicPr>
          <p:nvPr/>
        </p:nvPicPr>
        <p:blipFill>
          <a:blip r:embed="rId2"/>
          <a:stretch>
            <a:fillRect/>
          </a:stretch>
        </p:blipFill>
        <p:spPr>
          <a:xfrm>
            <a:off x="1691680" y="16475"/>
            <a:ext cx="5412440" cy="6696472"/>
          </a:xfrm>
          <a:prstGeom prst="rect">
            <a:avLst/>
          </a:prstGeom>
        </p:spPr>
      </p:pic>
      <p:sp>
        <p:nvSpPr>
          <p:cNvPr id="7" name="Rectangle 6"/>
          <p:cNvSpPr/>
          <p:nvPr/>
        </p:nvSpPr>
        <p:spPr>
          <a:xfrm rot="16200000">
            <a:off x="-435360" y="3179778"/>
            <a:ext cx="2463175" cy="369332"/>
          </a:xfrm>
          <a:prstGeom prst="rect">
            <a:avLst/>
          </a:prstGeom>
        </p:spPr>
        <p:txBody>
          <a:bodyPr wrap="none">
            <a:spAutoFit/>
          </a:bodyPr>
          <a:lstStyle/>
          <a:p>
            <a:pPr algn="ctr"/>
            <a:r>
              <a:rPr lang="en-US" b="0" cap="none" spc="0" dirty="0" smtClean="0">
                <a:ln w="0"/>
                <a:solidFill>
                  <a:schemeClr val="tx1"/>
                </a:solidFill>
                <a:effectLst>
                  <a:outerShdw blurRad="38100" dist="19050" dir="2700000" algn="tl" rotWithShape="0">
                    <a:schemeClr val="dk1">
                      <a:alpha val="40000"/>
                    </a:schemeClr>
                  </a:outerShdw>
                </a:effectLst>
              </a:rPr>
              <a:t>BUDGET CALENDAR</a:t>
            </a:r>
            <a:endParaRPr lang="en-US"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0108252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lstStyle/>
          <a:p>
            <a:r>
              <a:rPr lang="en-US" dirty="0" smtClean="0">
                <a:solidFill>
                  <a:schemeClr val="bg1"/>
                </a:solidFill>
              </a:rPr>
              <a:t>Budget Instructions</a:t>
            </a:r>
            <a:endParaRPr lang="en-US" dirty="0">
              <a:solidFill>
                <a:schemeClr val="bg1"/>
              </a:solidFill>
            </a:endParaRPr>
          </a:p>
        </p:txBody>
      </p:sp>
      <p:sp>
        <p:nvSpPr>
          <p:cNvPr id="3" name="Content Placeholder 2"/>
          <p:cNvSpPr>
            <a:spLocks noGrp="1"/>
          </p:cNvSpPr>
          <p:nvPr>
            <p:ph idx="1"/>
          </p:nvPr>
        </p:nvSpPr>
        <p:spPr>
          <a:xfrm>
            <a:off x="467544" y="1196752"/>
            <a:ext cx="8229600" cy="4525963"/>
          </a:xfrm>
        </p:spPr>
        <p:txBody>
          <a:bodyPr/>
          <a:lstStyle/>
          <a:p>
            <a:r>
              <a:rPr lang="en-US" sz="1600" dirty="0" smtClean="0"/>
              <a:t>Must have current program review or annual update</a:t>
            </a:r>
          </a:p>
          <a:p>
            <a:r>
              <a:rPr lang="en-US" sz="1600" dirty="0" smtClean="0"/>
              <a:t>Requests must be approved if involves the following:</a:t>
            </a:r>
          </a:p>
          <a:p>
            <a:pPr lvl="1"/>
            <a:r>
              <a:rPr lang="en-US" sz="1200" u="sng" dirty="0"/>
              <a:t>Marketing:</a:t>
            </a:r>
            <a:r>
              <a:rPr lang="en-US" sz="1200" dirty="0"/>
              <a:t> Executive Director of Marketing &amp; Public Relations</a:t>
            </a:r>
          </a:p>
          <a:p>
            <a:pPr lvl="1"/>
            <a:r>
              <a:rPr lang="en-US" sz="1200" u="sng" dirty="0"/>
              <a:t>Financial Systems:</a:t>
            </a:r>
            <a:r>
              <a:rPr lang="en-US" sz="1200" dirty="0"/>
              <a:t> Executive Director of Business Services</a:t>
            </a:r>
          </a:p>
          <a:p>
            <a:pPr lvl="1"/>
            <a:r>
              <a:rPr lang="en-US" sz="1200" u="sng" dirty="0"/>
              <a:t>Audio Visual Equipment or Information Technology Equipment: </a:t>
            </a:r>
            <a:r>
              <a:rPr lang="en-US" sz="1200" dirty="0"/>
              <a:t>Executive Director of Information Technology Services</a:t>
            </a:r>
          </a:p>
          <a:p>
            <a:pPr lvl="1"/>
            <a:r>
              <a:rPr lang="en-US" sz="1200" u="sng" dirty="0"/>
              <a:t>Facility Alteration &amp; Repair and Vehicles:</a:t>
            </a:r>
            <a:r>
              <a:rPr lang="en-US" sz="1200" dirty="0"/>
              <a:t> Executive Director of Facilities </a:t>
            </a:r>
            <a:r>
              <a:rPr lang="en-US" sz="1200" dirty="0" smtClean="0"/>
              <a:t>Planning</a:t>
            </a:r>
          </a:p>
          <a:p>
            <a:r>
              <a:rPr lang="en-US" sz="1600" dirty="0" smtClean="0"/>
              <a:t>Requests are for above base line items.  Do not include your baseline budget amount.</a:t>
            </a:r>
          </a:p>
          <a:p>
            <a:r>
              <a:rPr lang="en-US" sz="1600" dirty="0" smtClean="0"/>
              <a:t>Identify if partial funding is acceptable and the amount.</a:t>
            </a:r>
          </a:p>
          <a:p>
            <a:pPr lvl="0"/>
            <a:r>
              <a:rPr lang="en-US" sz="1600" dirty="0"/>
              <a:t>If the request is for equipment, then please submit a resource allocation proposal for each piece of equipment unless this is relating to successful completion of a project.  For example, the request is for two carts.  Submit a request for each cart.  Another example would be if there is a project to implement security gates in the library.  The project requires 4 security gates.  A request for each security gate is not necessary because it relates to the replacement of security gates project.  Only one proposal is necessary in this case</a:t>
            </a:r>
            <a:r>
              <a:rPr lang="en-US" sz="1600" dirty="0" smtClean="0"/>
              <a:t>.</a:t>
            </a:r>
          </a:p>
          <a:p>
            <a:r>
              <a:rPr lang="en-US" sz="1600" dirty="0"/>
              <a:t>Each administrator must assign a priority rank to the requests coming from their areas.  For example, you have 5 total requests.  The administrator must assign #1 as the first priority, #2 as the second and so on.  </a:t>
            </a:r>
          </a:p>
          <a:p>
            <a:pPr lvl="0"/>
            <a:endParaRPr lang="en-US" sz="1600" dirty="0"/>
          </a:p>
          <a:p>
            <a:endParaRPr lang="en-US" sz="2200" dirty="0"/>
          </a:p>
          <a:p>
            <a:endParaRPr lang="en-US" dirty="0"/>
          </a:p>
        </p:txBody>
      </p:sp>
    </p:spTree>
    <p:extLst>
      <p:ext uri="{BB962C8B-B14F-4D97-AF65-F5344CB8AC3E}">
        <p14:creationId xmlns:p14="http://schemas.microsoft.com/office/powerpoint/2010/main" val="1829199657"/>
      </p:ext>
    </p:extLst>
  </p:cSld>
  <p:clrMapOvr>
    <a:masterClrMapping/>
  </p:clrMapOvr>
  <p:timing>
    <p:tnLst>
      <p:par>
        <p:cTn id="1" dur="indefinite" restart="never" nodeType="tmRoot"/>
      </p:par>
    </p:tnLst>
  </p:timing>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4945</TotalTime>
  <Words>606</Words>
  <Application>Microsoft Office PowerPoint</Application>
  <PresentationFormat>On-screen Show (4:3)</PresentationFormat>
  <Paragraphs>94</Paragraphs>
  <Slides>17</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17</vt:i4>
      </vt:variant>
    </vt:vector>
  </HeadingPairs>
  <TitlesOfParts>
    <vt:vector size="19" baseType="lpstr">
      <vt:lpstr>Arial</vt:lpstr>
      <vt:lpstr>Diseño predeterminado</vt:lpstr>
      <vt:lpstr>2016-2017 Budget Call</vt:lpstr>
      <vt:lpstr>Recap of 2015-2016</vt:lpstr>
      <vt:lpstr>2015-2016 Adopted Budget Summary</vt:lpstr>
      <vt:lpstr>2015-2016 Non Staffing Requests</vt:lpstr>
      <vt:lpstr>2015-2016 Funded Budget Requests</vt:lpstr>
      <vt:lpstr>2015-2016 Unrestricted Staffing &amp; Non Staffing Budget</vt:lpstr>
      <vt:lpstr>Resource Allocation Process</vt:lpstr>
      <vt:lpstr>Budget Calendar</vt:lpstr>
      <vt:lpstr>Budget Instructions</vt:lpstr>
      <vt:lpstr>Budget Request Structure</vt:lpstr>
      <vt:lpstr>Operational versus Academic</vt:lpstr>
      <vt:lpstr>Resource Allocation Proposal</vt:lpstr>
      <vt:lpstr>Resource Allocation Proposal</vt:lpstr>
      <vt:lpstr>PowerPoint Presentation</vt:lpstr>
      <vt:lpstr>Request Ranking Sheet </vt:lpstr>
      <vt:lpstr>Budget Calls</vt:lpstr>
      <vt:lpstr>PowerPoint Presentation</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Mariajose</dc:creator>
  <cp:lastModifiedBy>Diana C. Keelen</cp:lastModifiedBy>
  <cp:revision>729</cp:revision>
  <dcterms:created xsi:type="dcterms:W3CDTF">2010-05-23T14:28:12Z</dcterms:created>
  <dcterms:modified xsi:type="dcterms:W3CDTF">2015-11-13T18:10:07Z</dcterms:modified>
</cp:coreProperties>
</file>